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9" r:id="rId8"/>
    <p:sldId id="267" r:id="rId9"/>
    <p:sldId id="261" r:id="rId10"/>
    <p:sldId id="263" r:id="rId11"/>
    <p:sldId id="264" r:id="rId12"/>
    <p:sldId id="270" r:id="rId13"/>
    <p:sldId id="265" r:id="rId14"/>
    <p:sldId id="268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85"/>
  </p:normalViewPr>
  <p:slideViewPr>
    <p:cSldViewPr>
      <p:cViewPr varScale="1">
        <p:scale>
          <a:sx n="89" d="100"/>
          <a:sy n="89" d="100"/>
        </p:scale>
        <p:origin x="158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3BA2-9F95-4865-B969-763E561FB1E5}" type="datetimeFigureOut">
              <a:rPr lang="pt-BR" smtClean="0"/>
              <a:t>11/08/19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9DB3-6E20-416D-B703-AB772F75384E}" type="slidenum">
              <a:rPr lang="pt-BR" smtClean="0"/>
              <a:t>‹n.º›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3BA2-9F95-4865-B969-763E561FB1E5}" type="datetimeFigureOut">
              <a:rPr lang="pt-BR" smtClean="0"/>
              <a:t>11/08/19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9DB3-6E20-416D-B703-AB772F75384E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3BA2-9F95-4865-B969-763E561FB1E5}" type="datetimeFigureOut">
              <a:rPr lang="pt-BR" smtClean="0"/>
              <a:t>11/08/19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9DB3-6E20-416D-B703-AB772F75384E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3BA2-9F95-4865-B969-763E561FB1E5}" type="datetimeFigureOut">
              <a:rPr lang="pt-BR" smtClean="0"/>
              <a:t>11/08/19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9DB3-6E20-416D-B703-AB772F75384E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3BA2-9F95-4865-B969-763E561FB1E5}" type="datetimeFigureOut">
              <a:rPr lang="pt-BR" smtClean="0"/>
              <a:t>11/08/19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9DB3-6E20-416D-B703-AB772F75384E}" type="slidenum">
              <a:rPr lang="pt-BR" smtClean="0"/>
              <a:t>‹n.º›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3BA2-9F95-4865-B969-763E561FB1E5}" type="datetimeFigureOut">
              <a:rPr lang="pt-BR" smtClean="0"/>
              <a:t>11/08/19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9DB3-6E20-416D-B703-AB772F75384E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3BA2-9F95-4865-B969-763E561FB1E5}" type="datetimeFigureOut">
              <a:rPr lang="pt-BR" smtClean="0"/>
              <a:t>11/08/19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9DB3-6E20-416D-B703-AB772F75384E}" type="slidenum">
              <a:rPr lang="pt-BR" smtClean="0"/>
              <a:t>‹n.º›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3BA2-9F95-4865-B969-763E561FB1E5}" type="datetimeFigureOut">
              <a:rPr lang="pt-BR" smtClean="0"/>
              <a:t>11/08/19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9DB3-6E20-416D-B703-AB772F75384E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3BA2-9F95-4865-B969-763E561FB1E5}" type="datetimeFigureOut">
              <a:rPr lang="pt-BR" smtClean="0"/>
              <a:t>11/08/19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9DB3-6E20-416D-B703-AB772F75384E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3BA2-9F95-4865-B969-763E561FB1E5}" type="datetimeFigureOut">
              <a:rPr lang="pt-BR" smtClean="0"/>
              <a:t>11/08/19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9DB3-6E20-416D-B703-AB772F75384E}" type="slidenum">
              <a:rPr lang="pt-BR" smtClean="0"/>
              <a:t>‹n.º›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3BA2-9F95-4865-B969-763E561FB1E5}" type="datetimeFigureOut">
              <a:rPr lang="pt-BR" smtClean="0"/>
              <a:t>11/08/19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9DB3-6E20-416D-B703-AB772F75384E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7F53BA2-9F95-4865-B969-763E561FB1E5}" type="datetimeFigureOut">
              <a:rPr lang="pt-BR" smtClean="0"/>
              <a:t>11/08/19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50A9DB3-6E20-416D-B703-AB772F75384E}" type="slidenum">
              <a:rPr lang="pt-BR" smtClean="0"/>
              <a:t>‹n.º›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gp.ead.ifpb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7218" y="2348880"/>
            <a:ext cx="7848600" cy="1927225"/>
          </a:xfrm>
        </p:spPr>
        <p:txBody>
          <a:bodyPr/>
          <a:lstStyle/>
          <a:p>
            <a:pPr algn="ctr"/>
            <a:r>
              <a:rPr lang="pt-BR" b="1" dirty="0" smtClean="0"/>
              <a:t>Calendário do 3º Semestre da EGP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4811" y="5085184"/>
            <a:ext cx="7772400" cy="914400"/>
          </a:xfrm>
        </p:spPr>
        <p:txBody>
          <a:bodyPr/>
          <a:lstStyle/>
          <a:p>
            <a:pPr algn="l"/>
            <a:r>
              <a:rPr lang="pt-BR" dirty="0" smtClean="0"/>
              <a:t>Coordenador </a:t>
            </a:r>
            <a:r>
              <a:rPr lang="pt-BR" b="1" dirty="0" smtClean="0"/>
              <a:t>Giorgione Mendes Ribeiro Júnior</a:t>
            </a:r>
          </a:p>
          <a:p>
            <a:pPr algn="l"/>
            <a:r>
              <a:rPr lang="pt-BR" dirty="0" smtClean="0"/>
              <a:t>Coordenação de TCC </a:t>
            </a:r>
            <a:r>
              <a:rPr lang="pt-BR" b="1" dirty="0" smtClean="0"/>
              <a:t>Agnes Campello Araújo Braz</a:t>
            </a:r>
            <a:endParaRPr lang="pt-BR" b="1" dirty="0"/>
          </a:p>
        </p:txBody>
      </p:sp>
      <p:pic>
        <p:nvPicPr>
          <p:cNvPr id="4" name="Shape 1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99592" y="397099"/>
            <a:ext cx="2261800" cy="166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131"/>
          <p:cNvPicPr preferRelativeResize="0"/>
          <p:nvPr/>
        </p:nvPicPr>
        <p:blipFill rotWithShape="1">
          <a:blip r:embed="rId3">
            <a:alphaModFix/>
          </a:blip>
          <a:srcRect l="9420" r="-9420"/>
          <a:stretch/>
        </p:blipFill>
        <p:spPr>
          <a:xfrm>
            <a:off x="3851920" y="603433"/>
            <a:ext cx="1619197" cy="118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1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68144" y="603433"/>
            <a:ext cx="2573343" cy="1134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6168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7150" y="1676400"/>
            <a:ext cx="8229600" cy="4392488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As atividades propostas na disciplina de Metodologia serão concernentes à própria construção do projeto dos orientandos em si e para a aprovação o aluno necessita apenas de realizar as atividades semanais </a:t>
            </a:r>
            <a:r>
              <a:rPr lang="pt-BR" i="1" dirty="0" err="1" smtClean="0">
                <a:solidFill>
                  <a:schemeClr val="tx1"/>
                </a:solidFill>
              </a:rPr>
              <a:t>on</a:t>
            </a:r>
            <a:r>
              <a:rPr lang="pt-BR" i="1" dirty="0" smtClean="0">
                <a:solidFill>
                  <a:schemeClr val="tx1"/>
                </a:solidFill>
              </a:rPr>
              <a:t> </a:t>
            </a:r>
            <a:r>
              <a:rPr lang="pt-BR" i="1" dirty="0" err="1" smtClean="0">
                <a:solidFill>
                  <a:schemeClr val="tx1"/>
                </a:solidFill>
              </a:rPr>
              <a:t>line</a:t>
            </a:r>
            <a:r>
              <a:rPr lang="pt-BR" dirty="0" smtClean="0">
                <a:solidFill>
                  <a:schemeClr val="tx1"/>
                </a:solidFill>
              </a:rPr>
              <a:t>, </a:t>
            </a:r>
            <a:r>
              <a:rPr lang="pt-BR" dirty="0" smtClean="0">
                <a:solidFill>
                  <a:srgbClr val="C00000"/>
                </a:solidFill>
              </a:rPr>
              <a:t>sem a necessidade</a:t>
            </a:r>
            <a:r>
              <a:rPr lang="pt-BR" dirty="0" smtClean="0">
                <a:solidFill>
                  <a:schemeClr val="tx1"/>
                </a:solidFill>
              </a:rPr>
              <a:t> de realização de prova presencial ou de algum TAF.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1916832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26515" y="54868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Disciplina de Metodologia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63644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607150" y="1676400"/>
                <a:ext cx="8229600" cy="4392488"/>
              </a:xfrm>
            </p:spPr>
            <p:txBody>
              <a:bodyPr anchor="t">
                <a:normAutofit fontScale="90000"/>
              </a:bodyPr>
              <a:lstStyle/>
              <a:p>
                <a:pPr/>
                <a:r>
                  <a:rPr lang="pt-BR" dirty="0" smtClean="0">
                    <a:solidFill>
                      <a:schemeClr val="tx1"/>
                    </a:solidFill>
                  </a:rPr>
                  <a:t>AVALIAÇÃO DA DISCIPLINA</a:t>
                </a:r>
                <a:br>
                  <a:rPr lang="pt-BR" dirty="0" smtClean="0">
                    <a:solidFill>
                      <a:schemeClr val="tx1"/>
                    </a:solidFill>
                  </a:rPr>
                </a:br>
                <a:r>
                  <a:rPr lang="pt-BR" dirty="0" smtClean="0">
                    <a:solidFill>
                      <a:schemeClr val="tx1"/>
                    </a:solidFill>
                  </a:rPr>
                  <a:t/>
                </a:r>
                <a:br>
                  <a:rPr lang="pt-BR" dirty="0" smtClean="0">
                    <a:solidFill>
                      <a:schemeClr val="tx1"/>
                    </a:solidFill>
                  </a:rPr>
                </a:br>
                <a:r>
                  <a:rPr lang="pt-BR" dirty="0">
                    <a:solidFill>
                      <a:schemeClr val="tx1"/>
                    </a:solidFill>
                  </a:rPr>
                  <a:t/>
                </a:r>
                <a:br>
                  <a:rPr lang="pt-BR" dirty="0">
                    <a:solidFill>
                      <a:schemeClr val="tx1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𝑴𝑭</m:t>
                      </m:r>
                      <m:r>
                        <a:rPr lang="pt-BR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1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pt-B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𝑨𝑰</m:t>
                          </m:r>
                          <m:r>
                            <a:rPr lang="pt-B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pt-B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𝑨𝑪</m:t>
                          </m:r>
                        </m:num>
                        <m:den>
                          <m:r>
                            <a:rPr lang="pt-B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r>
                  <a:rPr lang="pt-BR" b="1" dirty="0" smtClean="0">
                    <a:solidFill>
                      <a:schemeClr val="tx1"/>
                    </a:solidFill>
                  </a:rPr>
                  <a:t/>
                </a:r>
                <a:br>
                  <a:rPr lang="pt-BR" b="1" dirty="0" smtClean="0">
                    <a:solidFill>
                      <a:schemeClr val="tx1"/>
                    </a:solidFill>
                  </a:rPr>
                </a:br>
                <a:r>
                  <a:rPr lang="pt-BR" dirty="0">
                    <a:solidFill>
                      <a:schemeClr val="tx1"/>
                    </a:solidFill>
                  </a:rPr>
                  <a:t/>
                </a:r>
                <a:br>
                  <a:rPr lang="pt-BR" dirty="0">
                    <a:solidFill>
                      <a:schemeClr val="tx1"/>
                    </a:solidFill>
                  </a:rPr>
                </a:br>
                <a:r>
                  <a:rPr lang="pt-BR" dirty="0">
                    <a:solidFill>
                      <a:schemeClr val="tx1"/>
                    </a:solidFill>
                  </a:rPr>
                  <a:t>AI = Atividades Individuais</a:t>
                </a:r>
                <a:r>
                  <a:rPr lang="pt-BR" dirty="0" smtClean="0">
                    <a:solidFill>
                      <a:schemeClr val="tx1"/>
                    </a:solidFill>
                  </a:rPr>
                  <a:t>;                             AC = Atividades Colaborativas.</a:t>
                </a:r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07150" y="1676400"/>
                <a:ext cx="8229600" cy="4392488"/>
              </a:xfrm>
              <a:blipFill rotWithShape="1">
                <a:blip r:embed="rId2"/>
                <a:stretch>
                  <a:fillRect l="-2296" t="-2080" r="-6296" b="-55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1"/>
          <p:cNvSpPr txBox="1">
            <a:spLocks/>
          </p:cNvSpPr>
          <p:nvPr/>
        </p:nvSpPr>
        <p:spPr>
          <a:xfrm>
            <a:off x="609600" y="1916832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26515" y="54868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Disciplina de Metodologia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90711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539280"/>
            <a:ext cx="8229600" cy="4392488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</a:rPr>
              <a:t>Aproveitamento</a:t>
            </a:r>
            <a:r>
              <a:rPr lang="pt-BR" dirty="0">
                <a:solidFill>
                  <a:schemeClr val="tx1"/>
                </a:solidFill>
              </a:rPr>
              <a:t/>
            </a:r>
            <a:br>
              <a:rPr lang="pt-BR" dirty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Somente a disciplina de Metodologia poderá ser aproveitada. Abriremos um espaço (Tarefa) na sala da coordenação (dias 6 e 7 de agosto) onde o aluno deverá inserir um requerimento (padrão) assinado e </a:t>
            </a:r>
            <a:r>
              <a:rPr lang="pt-BR" dirty="0" err="1" smtClean="0">
                <a:solidFill>
                  <a:schemeClr val="tx1"/>
                </a:solidFill>
              </a:rPr>
              <a:t>escaneado</a:t>
            </a:r>
            <a:r>
              <a:rPr lang="pt-BR" dirty="0" smtClean="0">
                <a:solidFill>
                  <a:schemeClr val="tx1"/>
                </a:solidFill>
              </a:rPr>
              <a:t>, o plano da disciplina que ele pagou e a comprovação de aprovação com a carga horária.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1916832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26515" y="54868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Disciplina de Metodologia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1098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7150" y="1676400"/>
            <a:ext cx="8229600" cy="4392488"/>
          </a:xfrm>
        </p:spPr>
        <p:txBody>
          <a:bodyPr anchor="t"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A maior parte das informações desse semestre será disponibilizada na sala de TCC, sendo esse calendário apenas para divulgar informações gerais e iniciais.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1916832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26515" y="54868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Disposições finais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056000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7150" y="1676400"/>
            <a:ext cx="8229600" cy="4392488"/>
          </a:xfrm>
        </p:spPr>
        <p:txBody>
          <a:bodyPr anchor="t"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pt-BR" dirty="0">
                <a:solidFill>
                  <a:srgbClr val="000000"/>
                </a:solidFill>
              </a:rPr>
              <a:t>Eventuais dúvidas poderão ser sanadas </a:t>
            </a:r>
            <a:r>
              <a:rPr lang="pt-BR" dirty="0" smtClean="0">
                <a:solidFill>
                  <a:srgbClr val="000000"/>
                </a:solidFill>
              </a:rPr>
              <a:t>pelas Coordenações </a:t>
            </a:r>
            <a:r>
              <a:rPr lang="pt-BR" dirty="0">
                <a:solidFill>
                  <a:srgbClr val="000000"/>
                </a:solidFill>
              </a:rPr>
              <a:t>meio dos seguintes </a:t>
            </a:r>
            <a:r>
              <a:rPr lang="pt-BR" dirty="0" smtClean="0">
                <a:solidFill>
                  <a:srgbClr val="000000"/>
                </a:solidFill>
              </a:rPr>
              <a:t>contatos:</a:t>
            </a:r>
            <a:br>
              <a:rPr lang="pt-BR" dirty="0" smtClean="0">
                <a:solidFill>
                  <a:srgbClr val="000000"/>
                </a:solidFill>
              </a:rPr>
            </a:br>
            <a:r>
              <a:rPr lang="pt-BR" dirty="0" smtClean="0">
                <a:solidFill>
                  <a:schemeClr val="accent1"/>
                </a:solidFill>
              </a:rPr>
              <a:t>A</a:t>
            </a:r>
            <a:r>
              <a:rPr lang="pt-BR" dirty="0" smtClean="0">
                <a:solidFill>
                  <a:srgbClr val="6AA84F"/>
                </a:solidFill>
              </a:rPr>
              <a:t>VA</a:t>
            </a:r>
            <a:r>
              <a:rPr lang="pt-BR" dirty="0">
                <a:solidFill>
                  <a:srgbClr val="6AA84F"/>
                </a:solidFill>
              </a:rPr>
              <a:t>;</a:t>
            </a:r>
            <a:br>
              <a:rPr lang="pt-BR" dirty="0">
                <a:solidFill>
                  <a:srgbClr val="6AA84F"/>
                </a:solidFill>
              </a:rPr>
            </a:br>
            <a:r>
              <a:rPr lang="pt-BR" dirty="0">
                <a:solidFill>
                  <a:srgbClr val="6AA84F"/>
                </a:solidFill>
              </a:rPr>
              <a:t> </a:t>
            </a:r>
            <a:r>
              <a:rPr lang="pt-BR" dirty="0" smtClean="0">
                <a:solidFill>
                  <a:srgbClr val="6AA84F"/>
                </a:solidFill>
              </a:rPr>
              <a:t>       </a:t>
            </a:r>
            <a:r>
              <a:rPr lang="pt-BR" dirty="0">
                <a:solidFill>
                  <a:srgbClr val="6AA84F"/>
                </a:solidFill>
                <a:hlinkClick r:id="rId2"/>
              </a:rPr>
              <a:t>egp.ead.ifpb@gmail.com</a:t>
            </a:r>
            <a:r>
              <a:rPr lang="pt-BR" dirty="0">
                <a:solidFill>
                  <a:srgbClr val="6AA84F"/>
                </a:solidFill>
              </a:rPr>
              <a:t>; e</a:t>
            </a:r>
            <a:br>
              <a:rPr lang="pt-BR" dirty="0">
                <a:solidFill>
                  <a:srgbClr val="6AA84F"/>
                </a:solidFill>
              </a:rPr>
            </a:br>
            <a:r>
              <a:rPr lang="pt-BR" dirty="0" smtClean="0">
                <a:solidFill>
                  <a:srgbClr val="6AA84F"/>
                </a:solidFill>
              </a:rPr>
              <a:t>  ✆ </a:t>
            </a:r>
            <a:r>
              <a:rPr lang="pt-BR" dirty="0">
                <a:solidFill>
                  <a:srgbClr val="6AA84F"/>
                </a:solidFill>
              </a:rPr>
              <a:t>3612-1265.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1916832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26515" y="54868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Disciplina de Metodologia</a:t>
            </a:r>
            <a:endParaRPr lang="pt-BR" b="1" dirty="0"/>
          </a:p>
        </p:txBody>
      </p:sp>
      <p:pic>
        <p:nvPicPr>
          <p:cNvPr id="2050" name="Picture 2" descr="C:\Users\IFPB\Desktop\mood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32" y="3645024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IFPB\Desktop\e-mai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97" y="4221088"/>
            <a:ext cx="631475" cy="63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53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3600400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As matrículas do 3º semestre serão realizadas na modalidade </a:t>
            </a:r>
            <a:r>
              <a:rPr lang="pt-BR" i="1" dirty="0" err="1" smtClean="0">
                <a:solidFill>
                  <a:schemeClr val="tx1"/>
                </a:solidFill>
              </a:rPr>
              <a:t>on</a:t>
            </a:r>
            <a:r>
              <a:rPr lang="pt-BR" i="1" dirty="0" smtClean="0">
                <a:solidFill>
                  <a:schemeClr val="tx1"/>
                </a:solidFill>
              </a:rPr>
              <a:t> </a:t>
            </a:r>
            <a:r>
              <a:rPr lang="pt-BR" i="1" dirty="0" err="1" smtClean="0">
                <a:solidFill>
                  <a:schemeClr val="tx1"/>
                </a:solidFill>
              </a:rPr>
              <a:t>line</a:t>
            </a:r>
            <a:r>
              <a:rPr lang="pt-BR" i="1" dirty="0" smtClean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pelo SUAP nos dias 31 julho e 01 de agosto. </a:t>
            </a:r>
            <a:r>
              <a:rPr lang="pt-BR" dirty="0" smtClean="0">
                <a:solidFill>
                  <a:srgbClr val="C00000"/>
                </a:solidFill>
              </a:rPr>
              <a:t>Somente os alunos com aprovação em todas as disciplinas do 1º e 2º semestre dessa Especialização poderão realizar tal procedimento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1916832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Matrículas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635175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3600400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O semestre iniciará oficialmente no dia </a:t>
            </a:r>
            <a:r>
              <a:rPr lang="pt-BR" b="1" i="1" dirty="0" smtClean="0">
                <a:solidFill>
                  <a:schemeClr val="tx1"/>
                </a:solidFill>
              </a:rPr>
              <a:t>06 de agosto de 2018</a:t>
            </a:r>
            <a:r>
              <a:rPr lang="pt-BR" dirty="0" smtClean="0">
                <a:solidFill>
                  <a:schemeClr val="tx1"/>
                </a:solidFill>
              </a:rPr>
              <a:t> onde serão abertas as salas de TCC (profa. Agnes) e de Metodologia (prof. Washington). </a:t>
            </a:r>
            <a:br>
              <a:rPr lang="pt-BR" dirty="0" smtClean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1916832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Início das Aulas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02827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7150" y="1676400"/>
            <a:ext cx="8229600" cy="4392488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 A Coordenação de TCC ficará responsável pelo apoio acadêmico e administrativo dos orientadores e dos alunos regularmente matriculados. Servirá por exemplo para publicar datas de eventos, facilitar a comunicação entre alunos/orientadores/coordenação.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1916832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26515" y="54868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Sala de TCC no AVA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4720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7150" y="1676400"/>
            <a:ext cx="8229600" cy="4392488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Será na sala de TCC que os alunos terão acesso a documentos, informações e procedimentos necessários à defesa de seus trabalhos bem como de todos os requisitos à certificação do curso (notas da banca, do orientador, correções pós-banca, entrega de trabalhos </a:t>
            </a:r>
            <a:r>
              <a:rPr lang="pt-BR" dirty="0" err="1" smtClean="0">
                <a:solidFill>
                  <a:schemeClr val="tx1"/>
                </a:solidFill>
              </a:rPr>
              <a:t>etc</a:t>
            </a:r>
            <a:r>
              <a:rPr lang="pt-BR" dirty="0" smtClean="0">
                <a:solidFill>
                  <a:schemeClr val="tx1"/>
                </a:solidFill>
              </a:rPr>
              <a:t>).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1916832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26515" y="54868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Sala de TCC no AVA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641737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7150" y="1676400"/>
            <a:ext cx="8229600" cy="4392488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  <a:cs typeface="Times New Roman" pitchFamily="18" charset="0"/>
              </a:rPr>
              <a:t>Depósito </a:t>
            </a:r>
            <a:r>
              <a:rPr lang="pt-BR" b="1" dirty="0">
                <a:solidFill>
                  <a:schemeClr val="tx1"/>
                </a:solidFill>
                <a:cs typeface="Times New Roman" pitchFamily="18" charset="0"/>
              </a:rPr>
              <a:t>do  TCC 08/10/2018</a:t>
            </a:r>
            <a:r>
              <a:rPr lang="pt-BR" dirty="0">
                <a:solidFill>
                  <a:schemeClr val="tx1"/>
                </a:solidFill>
                <a:cs typeface="Times New Roman" pitchFamily="18" charset="0"/>
              </a:rPr>
              <a:t> – 3 vias no Polo Presencial ou João Pessoa</a:t>
            </a:r>
            <a:r>
              <a:rPr lang="pt-BR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br>
              <a:rPr lang="pt-BR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pt-BR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pt-BR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pt-BR" b="1" dirty="0" smtClean="0">
                <a:solidFill>
                  <a:schemeClr val="tx1"/>
                </a:solidFill>
                <a:cs typeface="Times New Roman" pitchFamily="18" charset="0"/>
              </a:rPr>
              <a:t>Defesas</a:t>
            </a:r>
            <a:r>
              <a:rPr lang="pt-BR" dirty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pt-BR" dirty="0" smtClean="0">
                <a:solidFill>
                  <a:schemeClr val="tx1"/>
                </a:solidFill>
                <a:cs typeface="Times New Roman" pitchFamily="18" charset="0"/>
              </a:rPr>
              <a:t>29/10/2018 </a:t>
            </a:r>
            <a:r>
              <a:rPr lang="pt-BR" dirty="0">
                <a:solidFill>
                  <a:schemeClr val="tx1"/>
                </a:solidFill>
                <a:cs typeface="Times New Roman" pitchFamily="18" charset="0"/>
              </a:rPr>
              <a:t>– </a:t>
            </a:r>
            <a:r>
              <a:rPr lang="pt-BR" dirty="0" smtClean="0">
                <a:solidFill>
                  <a:schemeClr val="tx1"/>
                </a:solidFill>
                <a:cs typeface="Times New Roman" pitchFamily="18" charset="0"/>
              </a:rPr>
              <a:t>Ocorrerão nos Polos Presenciais.</a:t>
            </a:r>
            <a:br>
              <a:rPr lang="pt-BR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pt-BR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pt-BR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pt-BR" b="1" dirty="0" smtClean="0">
                <a:solidFill>
                  <a:schemeClr val="tx1"/>
                </a:solidFill>
                <a:cs typeface="Times New Roman" pitchFamily="18" charset="0"/>
              </a:rPr>
              <a:t>Entrega </a:t>
            </a:r>
            <a:r>
              <a:rPr lang="pt-BR" b="1" dirty="0">
                <a:solidFill>
                  <a:schemeClr val="tx1"/>
                </a:solidFill>
                <a:cs typeface="Times New Roman" pitchFamily="18" charset="0"/>
              </a:rPr>
              <a:t>de TCC corrigido</a:t>
            </a:r>
            <a:r>
              <a:rPr lang="pt-BR" dirty="0">
                <a:solidFill>
                  <a:schemeClr val="tx1"/>
                </a:solidFill>
                <a:cs typeface="Times New Roman" pitchFamily="18" charset="0"/>
              </a:rPr>
              <a:t>: 31/10/2018 – 2 vias no Polo Presencial ou João Pessoa</a:t>
            </a:r>
            <a:br>
              <a:rPr lang="pt-BR" dirty="0">
                <a:solidFill>
                  <a:schemeClr val="tx1"/>
                </a:solidFill>
                <a:cs typeface="Times New Roman" pitchFamily="18" charset="0"/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1916832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26515" y="54868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Sala de TCC - </a:t>
            </a:r>
            <a:r>
              <a:rPr lang="pt-BR" b="1" dirty="0" smtClean="0">
                <a:solidFill>
                  <a:schemeClr val="accent1"/>
                </a:solidFill>
              </a:rPr>
              <a:t>Prazos</a:t>
            </a:r>
            <a:endParaRPr lang="pt-B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5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7150" y="1676400"/>
            <a:ext cx="8229600" cy="4392488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cs typeface="Times New Roman" pitchFamily="18" charset="0"/>
              </a:rPr>
              <a:t>A avaliação do TCC se dará exclusivamente pela banca avaliadora da defesa presencial a ser designada </a:t>
            </a:r>
            <a:r>
              <a:rPr lang="pt-BR" b="1" dirty="0" smtClean="0">
                <a:solidFill>
                  <a:schemeClr val="tx1"/>
                </a:solidFill>
                <a:cs typeface="Times New Roman" pitchFamily="18" charset="0"/>
              </a:rPr>
              <a:t>e</a:t>
            </a:r>
            <a:r>
              <a:rPr lang="pt-BR" dirty="0" smtClean="0">
                <a:solidFill>
                  <a:schemeClr val="tx1"/>
                </a:solidFill>
                <a:cs typeface="Times New Roman" pitchFamily="18" charset="0"/>
              </a:rPr>
              <a:t> pelo orientador. A aprovação do aluno se dará caso a </a:t>
            </a:r>
            <a:r>
              <a:rPr lang="pt-BR" u="sng" dirty="0" smtClean="0">
                <a:solidFill>
                  <a:schemeClr val="accent1"/>
                </a:solidFill>
                <a:cs typeface="Times New Roman" pitchFamily="18" charset="0"/>
              </a:rPr>
              <a:t>média ponderada</a:t>
            </a:r>
            <a:r>
              <a:rPr lang="pt-BR" dirty="0" smtClean="0">
                <a:solidFill>
                  <a:schemeClr val="tx1"/>
                </a:solidFill>
                <a:cs typeface="Times New Roman" pitchFamily="18" charset="0"/>
              </a:rPr>
              <a:t> (calculada a partir das notas da banca e do orientador) somarem de 70 a 100 pontos.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1916832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26515" y="54868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Sala de TCC - </a:t>
            </a:r>
            <a:r>
              <a:rPr lang="pt-BR" b="1" dirty="0" smtClean="0">
                <a:solidFill>
                  <a:schemeClr val="accent1"/>
                </a:solidFill>
              </a:rPr>
              <a:t>Avaliação</a:t>
            </a:r>
            <a:endParaRPr lang="pt-B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833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7150" y="1676400"/>
            <a:ext cx="8229600" cy="4392488"/>
          </a:xfrm>
        </p:spPr>
        <p:txBody>
          <a:bodyPr anchor="ctr"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cs typeface="Times New Roman" pitchFamily="18" charset="0"/>
              </a:rPr>
              <a:t>Os casos especiais (mudança de orientação, problemas de comunicação </a:t>
            </a:r>
            <a:r>
              <a:rPr lang="pt-BR" dirty="0" err="1" smtClean="0">
                <a:solidFill>
                  <a:schemeClr val="tx1"/>
                </a:solidFill>
                <a:cs typeface="Times New Roman" pitchFamily="18" charset="0"/>
              </a:rPr>
              <a:t>etc</a:t>
            </a:r>
            <a:r>
              <a:rPr lang="pt-BR" dirty="0" smtClean="0">
                <a:solidFill>
                  <a:schemeClr val="tx1"/>
                </a:solidFill>
                <a:cs typeface="Times New Roman" pitchFamily="18" charset="0"/>
              </a:rPr>
              <a:t>) deverão ser levados à Coordenação de TCC.</a:t>
            </a:r>
            <a:r>
              <a:rPr lang="pt-BR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pt-BR" dirty="0">
                <a:solidFill>
                  <a:schemeClr val="tx1"/>
                </a:solidFill>
                <a:cs typeface="Times New Roman" pitchFamily="18" charset="0"/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1916832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26515" y="54868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Sala de TCC no AVA</a:t>
            </a:r>
            <a:endParaRPr lang="pt-B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716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7150" y="1676400"/>
            <a:ext cx="8229600" cy="4392488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A disciplina de Metodologia iniciará dia</a:t>
            </a:r>
            <a:r>
              <a:rPr lang="pt-BR" dirty="0" smtClean="0">
                <a:solidFill>
                  <a:srgbClr val="C00000"/>
                </a:solidFill>
              </a:rPr>
              <a:t> 6 de agosto e finalizará dia 30 de setembro de 2018</a:t>
            </a:r>
            <a:r>
              <a:rPr lang="pt-BR" dirty="0" smtClean="0">
                <a:solidFill>
                  <a:schemeClr val="tx1"/>
                </a:solidFill>
              </a:rPr>
              <a:t>. Todas as semanas dessa disciplina estarão integralmente abertas durante esse período e as atividades propostas poderão/deverão ser submetidas durante todo esse tempo.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1916832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26515" y="54868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Disciplina de Metodologia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85817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Personalizada 1">
      <a:dk1>
        <a:sysClr val="windowText" lastClr="000000"/>
      </a:dk1>
      <a:lt1>
        <a:sysClr val="window" lastClr="FFFFFF"/>
      </a:lt1>
      <a:dk2>
        <a:srgbClr val="B0DFA0"/>
      </a:dk2>
      <a:lt2>
        <a:srgbClr val="DBF5F9"/>
      </a:lt2>
      <a:accent1>
        <a:srgbClr val="387025"/>
      </a:accent1>
      <a:accent2>
        <a:srgbClr val="B0DFA0"/>
      </a:accent2>
      <a:accent3>
        <a:srgbClr val="3ECCB4"/>
      </a:accent3>
      <a:accent4>
        <a:srgbClr val="74C658"/>
      </a:accent4>
      <a:accent5>
        <a:srgbClr val="5FF2CA"/>
      </a:accent5>
      <a:accent6>
        <a:srgbClr val="A5C249"/>
      </a:accent6>
      <a:hlink>
        <a:srgbClr val="7CCA62"/>
      </a:hlink>
      <a:folHlink>
        <a:srgbClr val="85DFD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181</TotalTime>
  <Words>447</Words>
  <Application>Microsoft Macintosh PowerPoint</Application>
  <PresentationFormat>Apresentação na tela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Cambria Math</vt:lpstr>
      <vt:lpstr>Times New Roman</vt:lpstr>
      <vt:lpstr>Arial</vt:lpstr>
      <vt:lpstr>Brilho</vt:lpstr>
      <vt:lpstr>Calendário do 3º Semestre da EGP</vt:lpstr>
      <vt:lpstr>As matrículas do 3º semestre serão realizadas na modalidade on line pelo SUAP nos dias 31 julho e 01 de agosto. Somente os alunos com aprovação em todas as disciplinas do 1º e 2º semestre dessa Especialização poderão realizar tal procedimento.</vt:lpstr>
      <vt:lpstr>O semestre iniciará oficialmente no dia 06 de agosto de 2018 onde serão abertas as salas de TCC (profa. Agnes) e de Metodologia (prof. Washington).  </vt:lpstr>
      <vt:lpstr> A Coordenação de TCC ficará responsável pelo apoio acadêmico e administrativo dos orientadores e dos alunos regularmente matriculados. Servirá por exemplo para publicar datas de eventos, facilitar a comunicação entre alunos/orientadores/coordenação.</vt:lpstr>
      <vt:lpstr>Será na sala de TCC que os alunos terão acesso a documentos, informações e procedimentos necessários à defesa de seus trabalhos bem como de todos os requisitos à certificação do curso (notas da banca, do orientador, correções pós-banca, entrega de trabalhos etc).</vt:lpstr>
      <vt:lpstr>Depósito do  TCC 08/10/2018 – 3 vias no Polo Presencial ou João Pessoa.  Defesas: 29/10/2018 – Ocorrerão nos Polos Presenciais.  Entrega de TCC corrigido: 31/10/2018 – 2 vias no Polo Presencial ou João Pessoa </vt:lpstr>
      <vt:lpstr>A avaliação do TCC se dará exclusivamente pela banca avaliadora da defesa presencial a ser designada e pelo orientador. A aprovação do aluno se dará caso a média ponderada (calculada a partir das notas da banca e do orientador) somarem de 70 a 100 pontos.</vt:lpstr>
      <vt:lpstr>Os casos especiais (mudança de orientação, problemas de comunicação etc) deverão ser levados à Coordenação de TCC. </vt:lpstr>
      <vt:lpstr>A disciplina de Metodologia iniciará dia 6 de agosto e finalizará dia 30 de setembro de 2018. Todas as semanas dessa disciplina estarão integralmente abertas durante esse período e as atividades propostas poderão/deverão ser submetidas durante todo esse tempo.</vt:lpstr>
      <vt:lpstr>As atividades propostas na disciplina de Metodologia serão concernentes à própria construção do projeto dos orientandos em si e para a aprovação o aluno necessita apenas de realizar as atividades semanais on line, sem a necessidade de realização de prova presencial ou de algum TAF.</vt:lpstr>
      <vt:lpstr>AVALIAÇÃO DA DISCIPLINA   MF=(AI+AC)/2  AI = Atividades Individuais;                             AC = Atividades Colaborativas.</vt:lpstr>
      <vt:lpstr>Aproveitamento Somente a disciplina de Metodologia poderá ser aproveitada. Abriremos um espaço (Tarefa) na sala da coordenação (dias 6 e 7 de agosto) onde o aluno deverá inserir um requerimento (padrão) assinado e escaneado, o plano da disciplina que ele pagou e a comprovação de aprovação com a carga horária.</vt:lpstr>
      <vt:lpstr>A maior parte das informações desse semestre será disponibilizada na sala de TCC, sendo esse calendário apenas para divulgar informações gerais e iniciais.</vt:lpstr>
      <vt:lpstr>Eventuais dúvidas poderão ser sanadas pelas Coordenações meio dos seguintes contatos: AVA;         egp.ead.ifpb@gmail.com; e   ✆ 3612-1265. 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 do 3º Semestre da EGP</dc:title>
  <dc:creator>IFPB</dc:creator>
  <cp:lastModifiedBy>Usuário do Microsoft Office</cp:lastModifiedBy>
  <cp:revision>12</cp:revision>
  <dcterms:created xsi:type="dcterms:W3CDTF">2018-07-30T13:39:34Z</dcterms:created>
  <dcterms:modified xsi:type="dcterms:W3CDTF">2019-08-11T18:25:55Z</dcterms:modified>
</cp:coreProperties>
</file>