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5143500" type="screen16x9"/>
  <p:notesSz cx="6858000" cy="9144000"/>
  <p:embeddedFontLst>
    <p:embeddedFont>
      <p:font typeface="Lato" panose="020F0502020204030203" pitchFamily="34" charset="0"/>
      <p:regular r:id="rId39"/>
      <p:bold r:id="rId40"/>
      <p:italic r:id="rId41"/>
      <p:boldItalic r:id="rId42"/>
    </p:embeddedFont>
    <p:embeddedFont>
      <p:font typeface="Merriweather" panose="00000500000000000000" pitchFamily="2" charset="0"/>
      <p:regular r:id="rId43"/>
      <p:bold r:id="rId44"/>
      <p:italic r:id="rId45"/>
      <p:boldItalic r:id="rId46"/>
    </p:embeddedFont>
    <p:embeddedFont>
      <p:font typeface="Playfair Display" panose="00000500000000000000" pitchFamily="2" charset="0"/>
      <p:regular r:id="rId47"/>
      <p:bold r:id="rId48"/>
      <p:italic r:id="rId49"/>
      <p:boldItalic r:id="rId50"/>
    </p:embeddedFont>
    <p:embeddedFont>
      <p:font typeface="Roboto" panose="02000000000000000000" pitchFamily="2" charset="0"/>
      <p:regular r:id="rId51"/>
      <p:bold r:id="rId52"/>
      <p:italic r:id="rId53"/>
      <p:boldItalic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8" roundtripDataSignature="AMtx7mgH+cZnr7llSPmgHeBmO6NZIfaH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font" Target="fonts/font9.fntdata"/><Relationship Id="rId50" Type="http://schemas.openxmlformats.org/officeDocument/2006/relationships/font" Target="fonts/font12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3" Type="http://schemas.openxmlformats.org/officeDocument/2006/relationships/font" Target="fonts/font15.fntdata"/><Relationship Id="rId58" Type="http://customschemas.google.com/relationships/presentationmetadata" Target="metadata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font" Target="fonts/font10.fntdata"/><Relationship Id="rId8" Type="http://schemas.openxmlformats.org/officeDocument/2006/relationships/slide" Target="slides/slide7.xml"/><Relationship Id="rId51" Type="http://schemas.openxmlformats.org/officeDocument/2006/relationships/font" Target="fonts/font13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font" Target="fonts/font8.fntdata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font" Target="fonts/font3.fntdata"/><Relationship Id="rId54" Type="http://schemas.openxmlformats.org/officeDocument/2006/relationships/font" Target="fonts/font16.fntdata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1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52" Type="http://schemas.openxmlformats.org/officeDocument/2006/relationships/font" Target="fonts/font14.fntdata"/><Relationship Id="rId6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9faebe413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9faebe413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947a28b3b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947a28b3b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b614353f1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b614353f16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b8948348de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b8948348de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ab7fd3a83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ab7fd3a83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97a0070ed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97a0070ed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9b835e47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9b835e47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b614353f1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b614353f1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9faebe413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9faebe413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b0ceabcf9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1b0ceabcf9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b614353f1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b614353f1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b8948348d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b8948348d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9d9c1afa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9d9c1afa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ab7fd3a83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ab7fd3a83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992a504ab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992a504ab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9faebe413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9faebe413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9faebe413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9faebe413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19faebe413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19faebe413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a44fe25f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a44fe25f2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14a7820d2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14a7820d2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b0ceabcf9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1b0ceabcf9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b8948348d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b8948348d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1992a504ab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1992a504ab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1947a28b3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1947a28b3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192023957d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192023957d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4312cea957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14312cea957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1693ad8a3b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1693ad8a3b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398000cc3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398000cc3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197a0070e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197a0070e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b8948348d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b8948348d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b8948348d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b8948348d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9faebe41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9faebe41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a7d1523b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a7d1523b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b8948348d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b8948348d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b614353f1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b614353f16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4312cea957_1_17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g14312cea957_1_17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g14312cea957_1_17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g14312cea957_1_17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g14312cea957_1_17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g14312cea957_1_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312cea957_1_64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14312cea957_1_64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14312cea957_1_64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g14312cea957_1_64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g14312cea957_1_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312cea957_1_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23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312cea957_1_7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g14312cea957_1_72"/>
          <p:cNvSpPr txBox="1">
            <a:spLocks noGrp="1"/>
          </p:cNvSpPr>
          <p:nvPr>
            <p:ph type="subTitle" idx="1"/>
          </p:nvPr>
        </p:nvSpPr>
        <p:spPr>
          <a:xfrm>
            <a:off x="713225" y="1072200"/>
            <a:ext cx="7717500" cy="34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cxnSp>
        <p:nvCxnSpPr>
          <p:cNvPr id="67" name="Google Shape;67;g14312cea957_1_72"/>
          <p:cNvCxnSpPr/>
          <p:nvPr/>
        </p:nvCxnSpPr>
        <p:spPr>
          <a:xfrm>
            <a:off x="0" y="461975"/>
            <a:ext cx="702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4312cea957_1_24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g14312cea957_1_24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g14312cea957_1_24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g14312cea957_1_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4312cea957_1_29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g14312cea957_1_29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g14312cea957_1_2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g14312cea957_1_29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g14312cea957_1_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g14312cea957_1_3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g14312cea957_1_3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g14312cea957_1_3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g14312cea957_1_3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g14312cea957_1_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14312cea957_1_4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g14312cea957_1_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g14312cea957_1_44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g14312cea957_1_4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g14312cea957_1_44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g14312cea957_1_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4312cea957_1_49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g14312cea957_1_49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g14312cea957_1_4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g14312cea957_1_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4312cea957_1_54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g14312cea957_1_5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g14312cea957_1_54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g14312cea957_1_54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g14312cea957_1_5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g14312cea957_1_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4312cea957_1_61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g14312cea957_1_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4312cea957_1_13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g14312cea957_1_1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g14312cea957_1_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cgc-whev-eo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vqr-knen-rb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wom-qhjx-rdv?authuser=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hnj-jrjr-mi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oao-woqr-ybb.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ncq-ycwi-ttj?authuser=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rht-yrzf-rp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dzi-cxmw-wq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kru-omwu-zyw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xeg-tdro-fzs?authuser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kru-omwu-zyw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xtv-zayi-uen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rht-yrzf-r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bwc-ohua-nwa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aek-ftpy-up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vsd-mxfn-ftu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xap-rqva-cyb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skk-anqx-ndd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fjy-bigp-mbv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kvn-kzhy-yxj?authuser=1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vjk-xgtu-od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qfg-dsmf-ajf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jzz-bjgk-jcy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rgh-adpg-eak?hs=122&amp;authuser=0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bqo-hodw-ccu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yrp-vhuq-puh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bje-tdys-qkb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fjy-xpqr-dmb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cbo-mnhg-hzj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oxe-qitf-jm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ybe-rwpk-ag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kru-omwu-zy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nuu-hkax-hg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et.google.com/zmb-fubu-vu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1DC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/>
          <p:nvPr/>
        </p:nvSpPr>
        <p:spPr>
          <a:xfrm>
            <a:off x="6840938" y="190879"/>
            <a:ext cx="2222100" cy="2222100"/>
          </a:xfrm>
          <a:prstGeom prst="ellipse">
            <a:avLst/>
          </a:prstGeom>
          <a:solidFill>
            <a:srgbClr val="F696E8"/>
          </a:solidFill>
          <a:ln w="9525" cap="flat" cmpd="sng">
            <a:solidFill>
              <a:srgbClr val="BAB0D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>
            <a:spLocks noGrp="1"/>
          </p:cNvSpPr>
          <p:nvPr>
            <p:ph type="ctrTitle"/>
          </p:nvPr>
        </p:nvSpPr>
        <p:spPr>
          <a:xfrm>
            <a:off x="714376" y="466681"/>
            <a:ext cx="5776200" cy="21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1800">
                <a:solidFill>
                  <a:schemeClr val="dk2"/>
                </a:solidFill>
              </a:rPr>
              <a:t>Curso de Licenciatura em Letras a Distância – IFPB</a:t>
            </a:r>
            <a:br>
              <a:rPr lang="pt-BR" sz="4800"/>
            </a:br>
            <a:br>
              <a:rPr lang="pt-BR"/>
            </a:br>
            <a:r>
              <a:rPr lang="pt-BR" sz="4000">
                <a:solidFill>
                  <a:srgbClr val="980000"/>
                </a:solidFill>
                <a:highlight>
                  <a:srgbClr val="EAD1DC"/>
                </a:highlight>
              </a:rPr>
              <a:t>Defesas de TCC – 2022.2</a:t>
            </a:r>
            <a:endParaRPr sz="4000">
              <a:solidFill>
                <a:srgbClr val="980000"/>
              </a:solidFill>
              <a:highlight>
                <a:srgbClr val="EAD1DC"/>
              </a:highlight>
            </a:endParaRPr>
          </a:p>
        </p:txBody>
      </p:sp>
      <p:sp>
        <p:nvSpPr>
          <p:cNvPr id="74" name="Google Shape;74;p1"/>
          <p:cNvSpPr txBox="1">
            <a:spLocks noGrp="1"/>
          </p:cNvSpPr>
          <p:nvPr>
            <p:ph type="subTitle" idx="1"/>
          </p:nvPr>
        </p:nvSpPr>
        <p:spPr>
          <a:xfrm>
            <a:off x="768946" y="2394327"/>
            <a:ext cx="4832100" cy="7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3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3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3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3"/>
              </a:buClr>
              <a:buSzPts val="1100"/>
              <a:buFont typeface="Arial"/>
              <a:buNone/>
            </a:pPr>
            <a:r>
              <a:rPr lang="pt-BR" sz="2200" b="1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PROGRAMAÇÃO</a:t>
            </a:r>
            <a:endParaRPr sz="2200"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grpSp>
        <p:nvGrpSpPr>
          <p:cNvPr id="75" name="Google Shape;75;p1"/>
          <p:cNvGrpSpPr/>
          <p:nvPr/>
        </p:nvGrpSpPr>
        <p:grpSpPr>
          <a:xfrm>
            <a:off x="4998171" y="2730760"/>
            <a:ext cx="3965724" cy="1995583"/>
            <a:chOff x="3166750" y="2814925"/>
            <a:chExt cx="2981075" cy="1500100"/>
          </a:xfrm>
        </p:grpSpPr>
        <p:sp>
          <p:nvSpPr>
            <p:cNvPr id="76" name="Google Shape;76;p1"/>
            <p:cNvSpPr/>
            <p:nvPr/>
          </p:nvSpPr>
          <p:spPr>
            <a:xfrm>
              <a:off x="5011750" y="3491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4269350" y="3970725"/>
              <a:ext cx="1878475" cy="341975"/>
            </a:xfrm>
            <a:custGeom>
              <a:avLst/>
              <a:gdLst/>
              <a:ahLst/>
              <a:cxnLst/>
              <a:rect l="l" t="t" r="r" b="b"/>
              <a:pathLst>
                <a:path w="75139" h="13679" extrusionOk="0">
                  <a:moveTo>
                    <a:pt x="6839" y="0"/>
                  </a:moveTo>
                  <a:cubicBezTo>
                    <a:pt x="4955" y="0"/>
                    <a:pt x="3253" y="760"/>
                    <a:pt x="2006" y="2006"/>
                  </a:cubicBezTo>
                  <a:cubicBezTo>
                    <a:pt x="760" y="3252"/>
                    <a:pt x="0" y="4955"/>
                    <a:pt x="0" y="6839"/>
                  </a:cubicBezTo>
                  <a:cubicBezTo>
                    <a:pt x="0" y="10638"/>
                    <a:pt x="3070" y="13678"/>
                    <a:pt x="6839" y="13678"/>
                  </a:cubicBezTo>
                  <a:lnTo>
                    <a:pt x="75138" y="13678"/>
                  </a:lnTo>
                  <a:lnTo>
                    <a:pt x="75138" y="12006"/>
                  </a:lnTo>
                  <a:cubicBezTo>
                    <a:pt x="73923" y="8572"/>
                    <a:pt x="73923" y="5137"/>
                    <a:pt x="75138" y="1702"/>
                  </a:cubicBezTo>
                  <a:lnTo>
                    <a:pt x="75138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5245800" y="3970725"/>
              <a:ext cx="902025" cy="341975"/>
            </a:xfrm>
            <a:custGeom>
              <a:avLst/>
              <a:gdLst/>
              <a:ahLst/>
              <a:cxnLst/>
              <a:rect l="l" t="t" r="r" b="b"/>
              <a:pathLst>
                <a:path w="36081" h="13679" extrusionOk="0">
                  <a:moveTo>
                    <a:pt x="3283" y="0"/>
                  </a:moveTo>
                  <a:cubicBezTo>
                    <a:pt x="2372" y="0"/>
                    <a:pt x="1551" y="760"/>
                    <a:pt x="943" y="2006"/>
                  </a:cubicBezTo>
                  <a:cubicBezTo>
                    <a:pt x="365" y="3252"/>
                    <a:pt x="1" y="4955"/>
                    <a:pt x="1" y="6839"/>
                  </a:cubicBezTo>
                  <a:cubicBezTo>
                    <a:pt x="1" y="10638"/>
                    <a:pt x="1460" y="13678"/>
                    <a:pt x="3283" y="13678"/>
                  </a:cubicBezTo>
                  <a:lnTo>
                    <a:pt x="36080" y="13678"/>
                  </a:lnTo>
                  <a:lnTo>
                    <a:pt x="36080" y="12006"/>
                  </a:lnTo>
                  <a:cubicBezTo>
                    <a:pt x="34865" y="8572"/>
                    <a:pt x="34865" y="5137"/>
                    <a:pt x="36080" y="1702"/>
                  </a:cubicBezTo>
                  <a:lnTo>
                    <a:pt x="36080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5355225" y="4023900"/>
              <a:ext cx="625425" cy="8400"/>
            </a:xfrm>
            <a:custGeom>
              <a:avLst/>
              <a:gdLst/>
              <a:ahLst/>
              <a:cxnLst/>
              <a:rect l="l" t="t" r="r" b="b"/>
              <a:pathLst>
                <a:path w="25017" h="336" extrusionOk="0">
                  <a:moveTo>
                    <a:pt x="669" y="1"/>
                  </a:moveTo>
                  <a:cubicBezTo>
                    <a:pt x="426" y="92"/>
                    <a:pt x="213" y="213"/>
                    <a:pt x="1" y="335"/>
                  </a:cubicBezTo>
                  <a:lnTo>
                    <a:pt x="24834" y="335"/>
                  </a:lnTo>
                  <a:cubicBezTo>
                    <a:pt x="24925" y="335"/>
                    <a:pt x="25016" y="244"/>
                    <a:pt x="25016" y="153"/>
                  </a:cubicBezTo>
                  <a:cubicBezTo>
                    <a:pt x="25016" y="62"/>
                    <a:pt x="24925" y="1"/>
                    <a:pt x="2483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3830125" y="3656125"/>
              <a:ext cx="200625" cy="624650"/>
            </a:xfrm>
            <a:custGeom>
              <a:avLst/>
              <a:gdLst/>
              <a:ahLst/>
              <a:cxnLst/>
              <a:rect l="l" t="t" r="r" b="b"/>
              <a:pathLst>
                <a:path w="8025" h="24986" extrusionOk="0">
                  <a:moveTo>
                    <a:pt x="4134" y="0"/>
                  </a:moveTo>
                  <a:lnTo>
                    <a:pt x="1915" y="13314"/>
                  </a:lnTo>
                  <a:lnTo>
                    <a:pt x="1156" y="17873"/>
                  </a:lnTo>
                  <a:lnTo>
                    <a:pt x="1064" y="18420"/>
                  </a:lnTo>
                  <a:lnTo>
                    <a:pt x="0" y="24803"/>
                  </a:lnTo>
                  <a:lnTo>
                    <a:pt x="7235" y="24985"/>
                  </a:lnTo>
                  <a:cubicBezTo>
                    <a:pt x="7235" y="24985"/>
                    <a:pt x="7447" y="21915"/>
                    <a:pt x="7630" y="18177"/>
                  </a:cubicBezTo>
                  <a:cubicBezTo>
                    <a:pt x="7660" y="17721"/>
                    <a:pt x="7660" y="17265"/>
                    <a:pt x="7691" y="16809"/>
                  </a:cubicBezTo>
                  <a:cubicBezTo>
                    <a:pt x="7751" y="15411"/>
                    <a:pt x="7843" y="13982"/>
                    <a:pt x="7873" y="12614"/>
                  </a:cubicBezTo>
                  <a:cubicBezTo>
                    <a:pt x="7995" y="9909"/>
                    <a:pt x="8025" y="7478"/>
                    <a:pt x="7964" y="6019"/>
                  </a:cubicBezTo>
                  <a:cubicBezTo>
                    <a:pt x="7782" y="1520"/>
                    <a:pt x="4134" y="0"/>
                    <a:pt x="413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3859000" y="3656125"/>
              <a:ext cx="183925" cy="446825"/>
            </a:xfrm>
            <a:custGeom>
              <a:avLst/>
              <a:gdLst/>
              <a:ahLst/>
              <a:cxnLst/>
              <a:rect l="l" t="t" r="r" b="b"/>
              <a:pathLst>
                <a:path w="7357" h="17873" extrusionOk="0">
                  <a:moveTo>
                    <a:pt x="2979" y="0"/>
                  </a:moveTo>
                  <a:lnTo>
                    <a:pt x="1" y="17873"/>
                  </a:lnTo>
                  <a:cubicBezTo>
                    <a:pt x="1642" y="17842"/>
                    <a:pt x="4894" y="17387"/>
                    <a:pt x="7144" y="16596"/>
                  </a:cubicBezTo>
                  <a:cubicBezTo>
                    <a:pt x="7356" y="12523"/>
                    <a:pt x="6900" y="8207"/>
                    <a:pt x="6809" y="6019"/>
                  </a:cubicBezTo>
                  <a:cubicBezTo>
                    <a:pt x="6627" y="1520"/>
                    <a:pt x="2979" y="0"/>
                    <a:pt x="297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3583150" y="3466150"/>
              <a:ext cx="307800" cy="340650"/>
            </a:xfrm>
            <a:custGeom>
              <a:avLst/>
              <a:gdLst/>
              <a:ahLst/>
              <a:cxnLst/>
              <a:rect l="l" t="t" r="r" b="b"/>
              <a:pathLst>
                <a:path w="12312" h="13626" extrusionOk="0">
                  <a:moveTo>
                    <a:pt x="4895" y="0"/>
                  </a:moveTo>
                  <a:cubicBezTo>
                    <a:pt x="4895" y="61"/>
                    <a:pt x="4803" y="335"/>
                    <a:pt x="4682" y="730"/>
                  </a:cubicBezTo>
                  <a:cubicBezTo>
                    <a:pt x="4560" y="1064"/>
                    <a:pt x="4439" y="1459"/>
                    <a:pt x="4287" y="1885"/>
                  </a:cubicBezTo>
                  <a:cubicBezTo>
                    <a:pt x="3740" y="3374"/>
                    <a:pt x="3071" y="5228"/>
                    <a:pt x="3071" y="5228"/>
                  </a:cubicBezTo>
                  <a:cubicBezTo>
                    <a:pt x="3071" y="5228"/>
                    <a:pt x="1673" y="5563"/>
                    <a:pt x="1" y="6231"/>
                  </a:cubicBezTo>
                  <a:cubicBezTo>
                    <a:pt x="1280" y="8284"/>
                    <a:pt x="4713" y="13625"/>
                    <a:pt x="6939" y="13625"/>
                  </a:cubicBezTo>
                  <a:cubicBezTo>
                    <a:pt x="6987" y="13625"/>
                    <a:pt x="7036" y="13623"/>
                    <a:pt x="7083" y="13618"/>
                  </a:cubicBezTo>
                  <a:cubicBezTo>
                    <a:pt x="9484" y="13314"/>
                    <a:pt x="12311" y="10335"/>
                    <a:pt x="12311" y="6809"/>
                  </a:cubicBezTo>
                  <a:cubicBezTo>
                    <a:pt x="11582" y="6535"/>
                    <a:pt x="10974" y="6414"/>
                    <a:pt x="10974" y="6414"/>
                  </a:cubicBezTo>
                  <a:lnTo>
                    <a:pt x="11217" y="5411"/>
                  </a:lnTo>
                  <a:lnTo>
                    <a:pt x="11977" y="2432"/>
                  </a:lnTo>
                  <a:lnTo>
                    <a:pt x="12007" y="2219"/>
                  </a:lnTo>
                  <a:lnTo>
                    <a:pt x="4895" y="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3491225" y="2814925"/>
              <a:ext cx="323725" cy="323725"/>
            </a:xfrm>
            <a:custGeom>
              <a:avLst/>
              <a:gdLst/>
              <a:ahLst/>
              <a:cxnLst/>
              <a:rect l="l" t="t" r="r" b="b"/>
              <a:pathLst>
                <a:path w="12949" h="12949" extrusionOk="0">
                  <a:moveTo>
                    <a:pt x="6474" y="0"/>
                  </a:moveTo>
                  <a:cubicBezTo>
                    <a:pt x="4073" y="0"/>
                    <a:pt x="2006" y="1277"/>
                    <a:pt x="881" y="3222"/>
                  </a:cubicBezTo>
                  <a:cubicBezTo>
                    <a:pt x="304" y="4165"/>
                    <a:pt x="0" y="5289"/>
                    <a:pt x="0" y="6475"/>
                  </a:cubicBezTo>
                  <a:cubicBezTo>
                    <a:pt x="0" y="10031"/>
                    <a:pt x="2888" y="12949"/>
                    <a:pt x="6474" y="12949"/>
                  </a:cubicBezTo>
                  <a:cubicBezTo>
                    <a:pt x="10061" y="12949"/>
                    <a:pt x="12949" y="10031"/>
                    <a:pt x="12949" y="6475"/>
                  </a:cubicBezTo>
                  <a:cubicBezTo>
                    <a:pt x="12949" y="6414"/>
                    <a:pt x="12949" y="6353"/>
                    <a:pt x="12949" y="6323"/>
                  </a:cubicBezTo>
                  <a:cubicBezTo>
                    <a:pt x="12857" y="2797"/>
                    <a:pt x="10000" y="0"/>
                    <a:pt x="647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623425" y="3003975"/>
              <a:ext cx="248525" cy="171150"/>
            </a:xfrm>
            <a:custGeom>
              <a:avLst/>
              <a:gdLst/>
              <a:ahLst/>
              <a:cxnLst/>
              <a:rect l="l" t="t" r="r" b="b"/>
              <a:pathLst>
                <a:path w="9941" h="6846" extrusionOk="0">
                  <a:moveTo>
                    <a:pt x="7356" y="0"/>
                  </a:moveTo>
                  <a:cubicBezTo>
                    <a:pt x="6151" y="0"/>
                    <a:pt x="4663" y="482"/>
                    <a:pt x="3162" y="2013"/>
                  </a:cubicBezTo>
                  <a:cubicBezTo>
                    <a:pt x="1" y="5204"/>
                    <a:pt x="1916" y="6846"/>
                    <a:pt x="1916" y="6846"/>
                  </a:cubicBezTo>
                  <a:lnTo>
                    <a:pt x="9940" y="980"/>
                  </a:lnTo>
                  <a:cubicBezTo>
                    <a:pt x="9640" y="568"/>
                    <a:pt x="8664" y="0"/>
                    <a:pt x="735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993500" y="3346100"/>
              <a:ext cx="163400" cy="110175"/>
            </a:xfrm>
            <a:custGeom>
              <a:avLst/>
              <a:gdLst/>
              <a:ahLst/>
              <a:cxnLst/>
              <a:rect l="l" t="t" r="r" b="b"/>
              <a:pathLst>
                <a:path w="6536" h="4407" extrusionOk="0">
                  <a:moveTo>
                    <a:pt x="3777" y="1"/>
                  </a:moveTo>
                  <a:cubicBezTo>
                    <a:pt x="3452" y="1"/>
                    <a:pt x="3112" y="40"/>
                    <a:pt x="2767" y="121"/>
                  </a:cubicBezTo>
                  <a:cubicBezTo>
                    <a:pt x="1125" y="517"/>
                    <a:pt x="1" y="1763"/>
                    <a:pt x="274" y="2918"/>
                  </a:cubicBezTo>
                  <a:cubicBezTo>
                    <a:pt x="515" y="3834"/>
                    <a:pt x="1541" y="4406"/>
                    <a:pt x="2774" y="4406"/>
                  </a:cubicBezTo>
                  <a:cubicBezTo>
                    <a:pt x="3095" y="4406"/>
                    <a:pt x="3430" y="4367"/>
                    <a:pt x="3770" y="4286"/>
                  </a:cubicBezTo>
                  <a:cubicBezTo>
                    <a:pt x="5441" y="3890"/>
                    <a:pt x="6536" y="2614"/>
                    <a:pt x="6262" y="1489"/>
                  </a:cubicBezTo>
                  <a:cubicBezTo>
                    <a:pt x="6045" y="573"/>
                    <a:pt x="5025" y="1"/>
                    <a:pt x="377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3651550" y="3054150"/>
              <a:ext cx="449875" cy="566800"/>
            </a:xfrm>
            <a:custGeom>
              <a:avLst/>
              <a:gdLst/>
              <a:ahLst/>
              <a:cxnLst/>
              <a:rect l="l" t="t" r="r" b="b"/>
              <a:pathLst>
                <a:path w="17995" h="22672" extrusionOk="0">
                  <a:moveTo>
                    <a:pt x="9542" y="1"/>
                  </a:moveTo>
                  <a:cubicBezTo>
                    <a:pt x="4912" y="1"/>
                    <a:pt x="846" y="2260"/>
                    <a:pt x="365" y="10948"/>
                  </a:cubicBezTo>
                  <a:cubicBezTo>
                    <a:pt x="1" y="17210"/>
                    <a:pt x="4013" y="22316"/>
                    <a:pt x="9058" y="22651"/>
                  </a:cubicBezTo>
                  <a:cubicBezTo>
                    <a:pt x="9270" y="22665"/>
                    <a:pt x="9478" y="22672"/>
                    <a:pt x="9682" y="22672"/>
                  </a:cubicBezTo>
                  <a:cubicBezTo>
                    <a:pt x="14345" y="22672"/>
                    <a:pt x="17045" y="19014"/>
                    <a:pt x="17569" y="11617"/>
                  </a:cubicBezTo>
                  <a:cubicBezTo>
                    <a:pt x="17995" y="5356"/>
                    <a:pt x="15624" y="371"/>
                    <a:pt x="10578" y="36"/>
                  </a:cubicBezTo>
                  <a:cubicBezTo>
                    <a:pt x="10231" y="13"/>
                    <a:pt x="9885" y="1"/>
                    <a:pt x="954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3613550" y="3002550"/>
              <a:ext cx="519025" cy="366350"/>
            </a:xfrm>
            <a:custGeom>
              <a:avLst/>
              <a:gdLst/>
              <a:ahLst/>
              <a:cxnLst/>
              <a:rect l="l" t="t" r="r" b="b"/>
              <a:pathLst>
                <a:path w="20761" h="14654" extrusionOk="0">
                  <a:moveTo>
                    <a:pt x="10093" y="0"/>
                  </a:moveTo>
                  <a:cubicBezTo>
                    <a:pt x="7386" y="0"/>
                    <a:pt x="5090" y="1251"/>
                    <a:pt x="3466" y="3103"/>
                  </a:cubicBezTo>
                  <a:cubicBezTo>
                    <a:pt x="2554" y="4167"/>
                    <a:pt x="1855" y="5413"/>
                    <a:pt x="1429" y="6720"/>
                  </a:cubicBezTo>
                  <a:cubicBezTo>
                    <a:pt x="1" y="11128"/>
                    <a:pt x="1429" y="14654"/>
                    <a:pt x="1429" y="14654"/>
                  </a:cubicBezTo>
                  <a:cubicBezTo>
                    <a:pt x="7478" y="13377"/>
                    <a:pt x="9454" y="6113"/>
                    <a:pt x="9454" y="6113"/>
                  </a:cubicBezTo>
                  <a:cubicBezTo>
                    <a:pt x="12919" y="12252"/>
                    <a:pt x="19089" y="13681"/>
                    <a:pt x="19089" y="13681"/>
                  </a:cubicBezTo>
                  <a:cubicBezTo>
                    <a:pt x="19332" y="13012"/>
                    <a:pt x="19515" y="12344"/>
                    <a:pt x="19667" y="11675"/>
                  </a:cubicBezTo>
                  <a:cubicBezTo>
                    <a:pt x="20761" y="6356"/>
                    <a:pt x="17873" y="1948"/>
                    <a:pt x="12888" y="429"/>
                  </a:cubicBezTo>
                  <a:cubicBezTo>
                    <a:pt x="11918" y="135"/>
                    <a:pt x="10984" y="0"/>
                    <a:pt x="10093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3558850" y="3327700"/>
              <a:ext cx="164150" cy="112350"/>
            </a:xfrm>
            <a:custGeom>
              <a:avLst/>
              <a:gdLst/>
              <a:ahLst/>
              <a:cxnLst/>
              <a:rect l="l" t="t" r="r" b="b"/>
              <a:pathLst>
                <a:path w="6566" h="4494" extrusionOk="0">
                  <a:moveTo>
                    <a:pt x="2678" y="1"/>
                  </a:moveTo>
                  <a:cubicBezTo>
                    <a:pt x="1552" y="1"/>
                    <a:pt x="604" y="483"/>
                    <a:pt x="335" y="1313"/>
                  </a:cubicBezTo>
                  <a:cubicBezTo>
                    <a:pt x="0" y="2468"/>
                    <a:pt x="1003" y="3775"/>
                    <a:pt x="2645" y="4292"/>
                  </a:cubicBezTo>
                  <a:cubicBezTo>
                    <a:pt x="3071" y="4429"/>
                    <a:pt x="3497" y="4493"/>
                    <a:pt x="3899" y="4493"/>
                  </a:cubicBezTo>
                  <a:cubicBezTo>
                    <a:pt x="5018" y="4493"/>
                    <a:pt x="5955" y="3995"/>
                    <a:pt x="6201" y="3168"/>
                  </a:cubicBezTo>
                  <a:cubicBezTo>
                    <a:pt x="6566" y="2043"/>
                    <a:pt x="5532" y="705"/>
                    <a:pt x="3921" y="189"/>
                  </a:cubicBezTo>
                  <a:cubicBezTo>
                    <a:pt x="3500" y="61"/>
                    <a:pt x="3078" y="1"/>
                    <a:pt x="267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3305050" y="3596100"/>
              <a:ext cx="677075" cy="684675"/>
            </a:xfrm>
            <a:custGeom>
              <a:avLst/>
              <a:gdLst/>
              <a:ahLst/>
              <a:cxnLst/>
              <a:rect l="l" t="t" r="r" b="b"/>
              <a:pathLst>
                <a:path w="27083" h="27387" extrusionOk="0">
                  <a:moveTo>
                    <a:pt x="14195" y="0"/>
                  </a:moveTo>
                  <a:cubicBezTo>
                    <a:pt x="14195" y="0"/>
                    <a:pt x="12827" y="365"/>
                    <a:pt x="11125" y="1033"/>
                  </a:cubicBezTo>
                  <a:cubicBezTo>
                    <a:pt x="9727" y="1581"/>
                    <a:pt x="8116" y="2371"/>
                    <a:pt x="6930" y="3313"/>
                  </a:cubicBezTo>
                  <a:cubicBezTo>
                    <a:pt x="6535" y="3647"/>
                    <a:pt x="6170" y="4012"/>
                    <a:pt x="5897" y="4377"/>
                  </a:cubicBezTo>
                  <a:cubicBezTo>
                    <a:pt x="3496" y="7629"/>
                    <a:pt x="0" y="25471"/>
                    <a:pt x="0" y="25471"/>
                  </a:cubicBezTo>
                  <a:lnTo>
                    <a:pt x="21490" y="27386"/>
                  </a:lnTo>
                  <a:cubicBezTo>
                    <a:pt x="21490" y="27386"/>
                    <a:pt x="21915" y="23739"/>
                    <a:pt x="22766" y="20821"/>
                  </a:cubicBezTo>
                  <a:cubicBezTo>
                    <a:pt x="24529" y="14803"/>
                    <a:pt x="27083" y="5350"/>
                    <a:pt x="26505" y="3830"/>
                  </a:cubicBezTo>
                  <a:cubicBezTo>
                    <a:pt x="26080" y="2736"/>
                    <a:pt x="24560" y="2006"/>
                    <a:pt x="23435" y="1611"/>
                  </a:cubicBezTo>
                  <a:cubicBezTo>
                    <a:pt x="22675" y="1337"/>
                    <a:pt x="22098" y="1216"/>
                    <a:pt x="22098" y="1216"/>
                  </a:cubicBezTo>
                  <a:lnTo>
                    <a:pt x="22098" y="1216"/>
                  </a:lnTo>
                  <a:cubicBezTo>
                    <a:pt x="22311" y="4164"/>
                    <a:pt x="20152" y="6900"/>
                    <a:pt x="19241" y="7021"/>
                  </a:cubicBezTo>
                  <a:cubicBezTo>
                    <a:pt x="19233" y="7022"/>
                    <a:pt x="19225" y="7023"/>
                    <a:pt x="19218" y="7023"/>
                  </a:cubicBezTo>
                  <a:cubicBezTo>
                    <a:pt x="18289" y="7023"/>
                    <a:pt x="14195" y="0"/>
                    <a:pt x="14195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3166750" y="3659150"/>
              <a:ext cx="722675" cy="655875"/>
            </a:xfrm>
            <a:custGeom>
              <a:avLst/>
              <a:gdLst/>
              <a:ahLst/>
              <a:cxnLst/>
              <a:rect l="l" t="t" r="r" b="b"/>
              <a:pathLst>
                <a:path w="28907" h="26235" extrusionOk="0">
                  <a:moveTo>
                    <a:pt x="13617" y="1"/>
                  </a:moveTo>
                  <a:cubicBezTo>
                    <a:pt x="13617" y="1"/>
                    <a:pt x="8876" y="2432"/>
                    <a:pt x="6626" y="7174"/>
                  </a:cubicBezTo>
                  <a:cubicBezTo>
                    <a:pt x="6170" y="8116"/>
                    <a:pt x="5562" y="9302"/>
                    <a:pt x="4894" y="10609"/>
                  </a:cubicBezTo>
                  <a:cubicBezTo>
                    <a:pt x="4164" y="12129"/>
                    <a:pt x="3344" y="13770"/>
                    <a:pt x="2614" y="15411"/>
                  </a:cubicBezTo>
                  <a:cubicBezTo>
                    <a:pt x="2401" y="15928"/>
                    <a:pt x="2158" y="16445"/>
                    <a:pt x="1976" y="16931"/>
                  </a:cubicBezTo>
                  <a:cubicBezTo>
                    <a:pt x="638" y="20244"/>
                    <a:pt x="0" y="23101"/>
                    <a:pt x="1581" y="23831"/>
                  </a:cubicBezTo>
                  <a:cubicBezTo>
                    <a:pt x="2961" y="24456"/>
                    <a:pt x="6034" y="24635"/>
                    <a:pt x="9094" y="24635"/>
                  </a:cubicBezTo>
                  <a:cubicBezTo>
                    <a:pt x="13175" y="24635"/>
                    <a:pt x="17234" y="24317"/>
                    <a:pt x="17234" y="24317"/>
                  </a:cubicBezTo>
                  <a:cubicBezTo>
                    <a:pt x="17234" y="24317"/>
                    <a:pt x="17590" y="24392"/>
                    <a:pt x="18117" y="24392"/>
                  </a:cubicBezTo>
                  <a:cubicBezTo>
                    <a:pt x="18754" y="24392"/>
                    <a:pt x="19641" y="24283"/>
                    <a:pt x="20456" y="23801"/>
                  </a:cubicBezTo>
                  <a:cubicBezTo>
                    <a:pt x="20456" y="23801"/>
                    <a:pt x="21981" y="26235"/>
                    <a:pt x="22822" y="26235"/>
                  </a:cubicBezTo>
                  <a:cubicBezTo>
                    <a:pt x="22878" y="26235"/>
                    <a:pt x="22930" y="26224"/>
                    <a:pt x="22979" y="26202"/>
                  </a:cubicBezTo>
                  <a:cubicBezTo>
                    <a:pt x="23466" y="25959"/>
                    <a:pt x="23314" y="25472"/>
                    <a:pt x="23283" y="25412"/>
                  </a:cubicBezTo>
                  <a:lnTo>
                    <a:pt x="23283" y="25412"/>
                  </a:lnTo>
                  <a:cubicBezTo>
                    <a:pt x="23283" y="25412"/>
                    <a:pt x="23314" y="25442"/>
                    <a:pt x="23344" y="25472"/>
                  </a:cubicBezTo>
                  <a:cubicBezTo>
                    <a:pt x="23405" y="25503"/>
                    <a:pt x="23496" y="25594"/>
                    <a:pt x="23587" y="25655"/>
                  </a:cubicBezTo>
                  <a:cubicBezTo>
                    <a:pt x="23734" y="25728"/>
                    <a:pt x="23902" y="25801"/>
                    <a:pt x="24080" y="25801"/>
                  </a:cubicBezTo>
                  <a:cubicBezTo>
                    <a:pt x="24197" y="25801"/>
                    <a:pt x="24318" y="25770"/>
                    <a:pt x="24438" y="25685"/>
                  </a:cubicBezTo>
                  <a:cubicBezTo>
                    <a:pt x="25046" y="25290"/>
                    <a:pt x="23952" y="22068"/>
                    <a:pt x="23861" y="21825"/>
                  </a:cubicBezTo>
                  <a:lnTo>
                    <a:pt x="23861" y="21825"/>
                  </a:lnTo>
                  <a:cubicBezTo>
                    <a:pt x="23977" y="22057"/>
                    <a:pt x="25389" y="25131"/>
                    <a:pt x="26154" y="25131"/>
                  </a:cubicBezTo>
                  <a:cubicBezTo>
                    <a:pt x="26191" y="25131"/>
                    <a:pt x="26228" y="25123"/>
                    <a:pt x="26262" y="25108"/>
                  </a:cubicBezTo>
                  <a:cubicBezTo>
                    <a:pt x="27174" y="24712"/>
                    <a:pt x="25836" y="21308"/>
                    <a:pt x="25715" y="20974"/>
                  </a:cubicBezTo>
                  <a:lnTo>
                    <a:pt x="25715" y="20974"/>
                  </a:lnTo>
                  <a:cubicBezTo>
                    <a:pt x="25861" y="21265"/>
                    <a:pt x="27152" y="23876"/>
                    <a:pt x="27821" y="23876"/>
                  </a:cubicBezTo>
                  <a:cubicBezTo>
                    <a:pt x="27849" y="23876"/>
                    <a:pt x="27877" y="23871"/>
                    <a:pt x="27903" y="23861"/>
                  </a:cubicBezTo>
                  <a:cubicBezTo>
                    <a:pt x="28906" y="23466"/>
                    <a:pt x="27265" y="16962"/>
                    <a:pt x="24469" y="16962"/>
                  </a:cubicBezTo>
                  <a:cubicBezTo>
                    <a:pt x="21520" y="16962"/>
                    <a:pt x="17660" y="19302"/>
                    <a:pt x="17660" y="19302"/>
                  </a:cubicBezTo>
                  <a:lnTo>
                    <a:pt x="10213" y="18481"/>
                  </a:lnTo>
                  <a:cubicBezTo>
                    <a:pt x="10213" y="18481"/>
                    <a:pt x="10304" y="18360"/>
                    <a:pt x="10426" y="18117"/>
                  </a:cubicBezTo>
                  <a:cubicBezTo>
                    <a:pt x="10456" y="18025"/>
                    <a:pt x="10517" y="17904"/>
                    <a:pt x="10608" y="17752"/>
                  </a:cubicBezTo>
                  <a:cubicBezTo>
                    <a:pt x="11003" y="16962"/>
                    <a:pt x="11702" y="15563"/>
                    <a:pt x="12401" y="14165"/>
                  </a:cubicBezTo>
                  <a:cubicBezTo>
                    <a:pt x="13344" y="12311"/>
                    <a:pt x="14256" y="10457"/>
                    <a:pt x="14468" y="9971"/>
                  </a:cubicBezTo>
                  <a:cubicBezTo>
                    <a:pt x="14985" y="8846"/>
                    <a:pt x="18450" y="609"/>
                    <a:pt x="1361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3717650" y="4222675"/>
              <a:ext cx="38800" cy="77850"/>
            </a:xfrm>
            <a:custGeom>
              <a:avLst/>
              <a:gdLst/>
              <a:ahLst/>
              <a:cxnLst/>
              <a:rect l="l" t="t" r="r" b="b"/>
              <a:pathLst>
                <a:path w="1552" h="3114" extrusionOk="0">
                  <a:moveTo>
                    <a:pt x="36" y="1"/>
                  </a:moveTo>
                  <a:cubicBezTo>
                    <a:pt x="16" y="1"/>
                    <a:pt x="1" y="22"/>
                    <a:pt x="1" y="44"/>
                  </a:cubicBezTo>
                  <a:cubicBezTo>
                    <a:pt x="305" y="682"/>
                    <a:pt x="670" y="1260"/>
                    <a:pt x="943" y="1898"/>
                  </a:cubicBezTo>
                  <a:cubicBezTo>
                    <a:pt x="1065" y="2232"/>
                    <a:pt x="1186" y="2567"/>
                    <a:pt x="1308" y="2931"/>
                  </a:cubicBezTo>
                  <a:cubicBezTo>
                    <a:pt x="1338" y="2962"/>
                    <a:pt x="1430" y="3053"/>
                    <a:pt x="1551" y="3114"/>
                  </a:cubicBezTo>
                  <a:cubicBezTo>
                    <a:pt x="1308" y="1989"/>
                    <a:pt x="791" y="804"/>
                    <a:pt x="62" y="13"/>
                  </a:cubicBezTo>
                  <a:cubicBezTo>
                    <a:pt x="53" y="4"/>
                    <a:pt x="44" y="1"/>
                    <a:pt x="36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3211575" y="3659150"/>
              <a:ext cx="416450" cy="444675"/>
            </a:xfrm>
            <a:custGeom>
              <a:avLst/>
              <a:gdLst/>
              <a:ahLst/>
              <a:cxnLst/>
              <a:rect l="l" t="t" r="r" b="b"/>
              <a:pathLst>
                <a:path w="16658" h="17787" extrusionOk="0">
                  <a:moveTo>
                    <a:pt x="11824" y="1"/>
                  </a:moveTo>
                  <a:cubicBezTo>
                    <a:pt x="11824" y="1"/>
                    <a:pt x="7508" y="2129"/>
                    <a:pt x="4560" y="7174"/>
                  </a:cubicBezTo>
                  <a:cubicBezTo>
                    <a:pt x="3405" y="9150"/>
                    <a:pt x="1611" y="12098"/>
                    <a:pt x="0" y="15290"/>
                  </a:cubicBezTo>
                  <a:cubicBezTo>
                    <a:pt x="1561" y="16438"/>
                    <a:pt x="5946" y="17786"/>
                    <a:pt x="9618" y="17786"/>
                  </a:cubicBezTo>
                  <a:cubicBezTo>
                    <a:pt x="9736" y="17786"/>
                    <a:pt x="9854" y="17785"/>
                    <a:pt x="9970" y="17782"/>
                  </a:cubicBezTo>
                  <a:cubicBezTo>
                    <a:pt x="10943" y="15867"/>
                    <a:pt x="12159" y="12585"/>
                    <a:pt x="12979" y="10183"/>
                  </a:cubicBezTo>
                  <a:cubicBezTo>
                    <a:pt x="13587" y="8481"/>
                    <a:pt x="16657" y="609"/>
                    <a:pt x="1182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3984375" y="3745775"/>
              <a:ext cx="1079850" cy="516000"/>
            </a:xfrm>
            <a:custGeom>
              <a:avLst/>
              <a:gdLst/>
              <a:ahLst/>
              <a:cxnLst/>
              <a:rect l="l" t="t" r="r" b="b"/>
              <a:pathLst>
                <a:path w="43194" h="20640" extrusionOk="0">
                  <a:moveTo>
                    <a:pt x="7691" y="1"/>
                  </a:moveTo>
                  <a:cubicBezTo>
                    <a:pt x="7083" y="1"/>
                    <a:pt x="6536" y="396"/>
                    <a:pt x="6354" y="974"/>
                  </a:cubicBezTo>
                  <a:lnTo>
                    <a:pt x="1" y="19606"/>
                  </a:lnTo>
                  <a:lnTo>
                    <a:pt x="730" y="20640"/>
                  </a:lnTo>
                  <a:lnTo>
                    <a:pt x="35594" y="20640"/>
                  </a:lnTo>
                  <a:lnTo>
                    <a:pt x="43041" y="1612"/>
                  </a:lnTo>
                  <a:cubicBezTo>
                    <a:pt x="43193" y="1247"/>
                    <a:pt x="43132" y="852"/>
                    <a:pt x="42889" y="548"/>
                  </a:cubicBezTo>
                  <a:cubicBezTo>
                    <a:pt x="42616" y="214"/>
                    <a:pt x="42190" y="1"/>
                    <a:pt x="4173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002625" y="3771625"/>
              <a:ext cx="1059300" cy="490150"/>
            </a:xfrm>
            <a:custGeom>
              <a:avLst/>
              <a:gdLst/>
              <a:ahLst/>
              <a:cxnLst/>
              <a:rect l="l" t="t" r="r" b="b"/>
              <a:pathLst>
                <a:path w="42372" h="19606" extrusionOk="0">
                  <a:moveTo>
                    <a:pt x="8359" y="0"/>
                  </a:moveTo>
                  <a:cubicBezTo>
                    <a:pt x="7417" y="0"/>
                    <a:pt x="6535" y="608"/>
                    <a:pt x="6231" y="1520"/>
                  </a:cubicBezTo>
                  <a:lnTo>
                    <a:pt x="0" y="19606"/>
                  </a:lnTo>
                  <a:lnTo>
                    <a:pt x="34439" y="19606"/>
                  </a:lnTo>
                  <a:cubicBezTo>
                    <a:pt x="34682" y="19606"/>
                    <a:pt x="34925" y="19454"/>
                    <a:pt x="35016" y="19210"/>
                  </a:cubicBezTo>
                  <a:lnTo>
                    <a:pt x="42220" y="851"/>
                  </a:lnTo>
                  <a:cubicBezTo>
                    <a:pt x="42372" y="456"/>
                    <a:pt x="42068" y="0"/>
                    <a:pt x="41642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3527700" y="4254900"/>
              <a:ext cx="1288800" cy="60075"/>
            </a:xfrm>
            <a:custGeom>
              <a:avLst/>
              <a:gdLst/>
              <a:ahLst/>
              <a:cxnLst/>
              <a:rect l="l" t="t" r="r" b="b"/>
              <a:pathLst>
                <a:path w="51552" h="2403" extrusionOk="0">
                  <a:moveTo>
                    <a:pt x="821" y="1"/>
                  </a:moveTo>
                  <a:cubicBezTo>
                    <a:pt x="365" y="1"/>
                    <a:pt x="0" y="366"/>
                    <a:pt x="0" y="852"/>
                  </a:cubicBezTo>
                  <a:lnTo>
                    <a:pt x="0" y="1551"/>
                  </a:lnTo>
                  <a:cubicBezTo>
                    <a:pt x="0" y="2007"/>
                    <a:pt x="365" y="2402"/>
                    <a:pt x="821" y="2402"/>
                  </a:cubicBezTo>
                  <a:lnTo>
                    <a:pt x="50700" y="2402"/>
                  </a:lnTo>
                  <a:cubicBezTo>
                    <a:pt x="51186" y="2402"/>
                    <a:pt x="51551" y="2007"/>
                    <a:pt x="51551" y="1551"/>
                  </a:cubicBezTo>
                  <a:lnTo>
                    <a:pt x="51551" y="852"/>
                  </a:lnTo>
                  <a:cubicBezTo>
                    <a:pt x="51551" y="366"/>
                    <a:pt x="51186" y="1"/>
                    <a:pt x="5070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527700" y="4254900"/>
              <a:ext cx="442275" cy="60075"/>
            </a:xfrm>
            <a:custGeom>
              <a:avLst/>
              <a:gdLst/>
              <a:ahLst/>
              <a:cxnLst/>
              <a:rect l="l" t="t" r="r" b="b"/>
              <a:pathLst>
                <a:path w="17691" h="2403" extrusionOk="0">
                  <a:moveTo>
                    <a:pt x="821" y="1"/>
                  </a:moveTo>
                  <a:cubicBezTo>
                    <a:pt x="365" y="1"/>
                    <a:pt x="0" y="366"/>
                    <a:pt x="0" y="852"/>
                  </a:cubicBezTo>
                  <a:lnTo>
                    <a:pt x="0" y="1551"/>
                  </a:lnTo>
                  <a:cubicBezTo>
                    <a:pt x="0" y="2007"/>
                    <a:pt x="365" y="2402"/>
                    <a:pt x="821" y="2402"/>
                  </a:cubicBezTo>
                  <a:lnTo>
                    <a:pt x="16839" y="2402"/>
                  </a:lnTo>
                  <a:cubicBezTo>
                    <a:pt x="17295" y="2402"/>
                    <a:pt x="17690" y="2007"/>
                    <a:pt x="17690" y="1551"/>
                  </a:cubicBezTo>
                  <a:lnTo>
                    <a:pt x="17690" y="852"/>
                  </a:lnTo>
                  <a:cubicBezTo>
                    <a:pt x="17690" y="366"/>
                    <a:pt x="17295" y="1"/>
                    <a:pt x="16839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563400" y="4280750"/>
              <a:ext cx="52450" cy="12950"/>
            </a:xfrm>
            <a:custGeom>
              <a:avLst/>
              <a:gdLst/>
              <a:ahLst/>
              <a:cxnLst/>
              <a:rect l="l" t="t" r="r" b="b"/>
              <a:pathLst>
                <a:path w="2098" h="518" extrusionOk="0">
                  <a:moveTo>
                    <a:pt x="1" y="0"/>
                  </a:moveTo>
                  <a:lnTo>
                    <a:pt x="1" y="517"/>
                  </a:lnTo>
                  <a:lnTo>
                    <a:pt x="2098" y="517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3627225" y="4280750"/>
              <a:ext cx="52475" cy="12950"/>
            </a:xfrm>
            <a:custGeom>
              <a:avLst/>
              <a:gdLst/>
              <a:ahLst/>
              <a:cxnLst/>
              <a:rect l="l" t="t" r="r" b="b"/>
              <a:pathLst>
                <a:path w="2099" h="518" extrusionOk="0">
                  <a:moveTo>
                    <a:pt x="1" y="0"/>
                  </a:moveTo>
                  <a:lnTo>
                    <a:pt x="1" y="517"/>
                  </a:lnTo>
                  <a:lnTo>
                    <a:pt x="2098" y="517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3790600" y="4280750"/>
              <a:ext cx="51700" cy="12950"/>
            </a:xfrm>
            <a:custGeom>
              <a:avLst/>
              <a:gdLst/>
              <a:ahLst/>
              <a:cxnLst/>
              <a:rect l="l" t="t" r="r" b="b"/>
              <a:pathLst>
                <a:path w="2068" h="518" extrusionOk="0">
                  <a:moveTo>
                    <a:pt x="1" y="0"/>
                  </a:moveTo>
                  <a:lnTo>
                    <a:pt x="1" y="517"/>
                  </a:lnTo>
                  <a:lnTo>
                    <a:pt x="2068" y="517"/>
                  </a:lnTo>
                  <a:lnTo>
                    <a:pt x="2068" y="0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3859000" y="4280750"/>
              <a:ext cx="52450" cy="12950"/>
            </a:xfrm>
            <a:custGeom>
              <a:avLst/>
              <a:gdLst/>
              <a:ahLst/>
              <a:cxnLst/>
              <a:rect l="l" t="t" r="r" b="b"/>
              <a:pathLst>
                <a:path w="2098" h="518" extrusionOk="0">
                  <a:moveTo>
                    <a:pt x="274" y="0"/>
                  </a:moveTo>
                  <a:cubicBezTo>
                    <a:pt x="122" y="0"/>
                    <a:pt x="1" y="92"/>
                    <a:pt x="1" y="244"/>
                  </a:cubicBezTo>
                  <a:cubicBezTo>
                    <a:pt x="1" y="396"/>
                    <a:pt x="122" y="517"/>
                    <a:pt x="274" y="517"/>
                  </a:cubicBezTo>
                  <a:lnTo>
                    <a:pt x="1824" y="517"/>
                  </a:lnTo>
                  <a:cubicBezTo>
                    <a:pt x="1976" y="517"/>
                    <a:pt x="2098" y="396"/>
                    <a:pt x="2098" y="244"/>
                  </a:cubicBezTo>
                  <a:cubicBezTo>
                    <a:pt x="2098" y="92"/>
                    <a:pt x="1976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748825" y="4280750"/>
              <a:ext cx="15975" cy="15225"/>
            </a:xfrm>
            <a:custGeom>
              <a:avLst/>
              <a:gdLst/>
              <a:ahLst/>
              <a:cxnLst/>
              <a:rect l="l" t="t" r="r" b="b"/>
              <a:pathLst>
                <a:path w="639" h="609" extrusionOk="0">
                  <a:moveTo>
                    <a:pt x="304" y="0"/>
                  </a:moveTo>
                  <a:cubicBezTo>
                    <a:pt x="122" y="0"/>
                    <a:pt x="0" y="122"/>
                    <a:pt x="0" y="304"/>
                  </a:cubicBezTo>
                  <a:cubicBezTo>
                    <a:pt x="0" y="487"/>
                    <a:pt x="122" y="608"/>
                    <a:pt x="304" y="608"/>
                  </a:cubicBezTo>
                  <a:cubicBezTo>
                    <a:pt x="486" y="608"/>
                    <a:pt x="638" y="487"/>
                    <a:pt x="638" y="304"/>
                  </a:cubicBezTo>
                  <a:cubicBezTo>
                    <a:pt x="638" y="122"/>
                    <a:pt x="486" y="0"/>
                    <a:pt x="30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341550" y="4242000"/>
              <a:ext cx="340450" cy="8375"/>
            </a:xfrm>
            <a:custGeom>
              <a:avLst/>
              <a:gdLst/>
              <a:ahLst/>
              <a:cxnLst/>
              <a:rect l="l" t="t" r="r" b="b"/>
              <a:pathLst>
                <a:path w="13618" h="335" extrusionOk="0">
                  <a:moveTo>
                    <a:pt x="1" y="0"/>
                  </a:moveTo>
                  <a:cubicBezTo>
                    <a:pt x="153" y="122"/>
                    <a:pt x="305" y="243"/>
                    <a:pt x="456" y="335"/>
                  </a:cubicBezTo>
                  <a:lnTo>
                    <a:pt x="13435" y="335"/>
                  </a:lnTo>
                  <a:cubicBezTo>
                    <a:pt x="13527" y="335"/>
                    <a:pt x="13618" y="243"/>
                    <a:pt x="13618" y="152"/>
                  </a:cubicBezTo>
                  <a:cubicBezTo>
                    <a:pt x="13618" y="61"/>
                    <a:pt x="13527" y="0"/>
                    <a:pt x="13435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5294450" y="4013275"/>
              <a:ext cx="853375" cy="257625"/>
            </a:xfrm>
            <a:custGeom>
              <a:avLst/>
              <a:gdLst/>
              <a:ahLst/>
              <a:cxnLst/>
              <a:rect l="l" t="t" r="r" b="b"/>
              <a:pathLst>
                <a:path w="34135" h="10305" extrusionOk="0">
                  <a:moveTo>
                    <a:pt x="5167" y="0"/>
                  </a:moveTo>
                  <a:cubicBezTo>
                    <a:pt x="4438" y="0"/>
                    <a:pt x="3739" y="152"/>
                    <a:pt x="3100" y="426"/>
                  </a:cubicBezTo>
                  <a:cubicBezTo>
                    <a:pt x="2888" y="517"/>
                    <a:pt x="2644" y="638"/>
                    <a:pt x="2462" y="760"/>
                  </a:cubicBezTo>
                  <a:cubicBezTo>
                    <a:pt x="2189" y="912"/>
                    <a:pt x="1976" y="1064"/>
                    <a:pt x="1763" y="1277"/>
                  </a:cubicBezTo>
                  <a:cubicBezTo>
                    <a:pt x="1672" y="1338"/>
                    <a:pt x="1581" y="1429"/>
                    <a:pt x="1520" y="1490"/>
                  </a:cubicBezTo>
                  <a:cubicBezTo>
                    <a:pt x="1459" y="1550"/>
                    <a:pt x="1429" y="1581"/>
                    <a:pt x="1398" y="1611"/>
                  </a:cubicBezTo>
                  <a:cubicBezTo>
                    <a:pt x="1003" y="2037"/>
                    <a:pt x="699" y="2493"/>
                    <a:pt x="456" y="3009"/>
                  </a:cubicBezTo>
                  <a:cubicBezTo>
                    <a:pt x="395" y="3131"/>
                    <a:pt x="365" y="3253"/>
                    <a:pt x="304" y="3344"/>
                  </a:cubicBezTo>
                  <a:cubicBezTo>
                    <a:pt x="274" y="3465"/>
                    <a:pt x="213" y="3587"/>
                    <a:pt x="182" y="3739"/>
                  </a:cubicBezTo>
                  <a:cubicBezTo>
                    <a:pt x="152" y="3830"/>
                    <a:pt x="122" y="3952"/>
                    <a:pt x="91" y="4073"/>
                  </a:cubicBezTo>
                  <a:cubicBezTo>
                    <a:pt x="61" y="4195"/>
                    <a:pt x="30" y="4347"/>
                    <a:pt x="30" y="4468"/>
                  </a:cubicBezTo>
                  <a:cubicBezTo>
                    <a:pt x="0" y="4590"/>
                    <a:pt x="0" y="4711"/>
                    <a:pt x="0" y="4833"/>
                  </a:cubicBezTo>
                  <a:cubicBezTo>
                    <a:pt x="0" y="4924"/>
                    <a:pt x="0" y="5046"/>
                    <a:pt x="0" y="5137"/>
                  </a:cubicBezTo>
                  <a:cubicBezTo>
                    <a:pt x="0" y="5593"/>
                    <a:pt x="30" y="6049"/>
                    <a:pt x="152" y="6444"/>
                  </a:cubicBezTo>
                  <a:lnTo>
                    <a:pt x="274" y="6809"/>
                  </a:lnTo>
                  <a:cubicBezTo>
                    <a:pt x="456" y="7356"/>
                    <a:pt x="730" y="7873"/>
                    <a:pt x="1094" y="8329"/>
                  </a:cubicBezTo>
                  <a:cubicBezTo>
                    <a:pt x="1185" y="8450"/>
                    <a:pt x="1277" y="8572"/>
                    <a:pt x="1368" y="8663"/>
                  </a:cubicBezTo>
                  <a:cubicBezTo>
                    <a:pt x="1550" y="8845"/>
                    <a:pt x="1702" y="8997"/>
                    <a:pt x="1885" y="9149"/>
                  </a:cubicBezTo>
                  <a:cubicBezTo>
                    <a:pt x="2037" y="9271"/>
                    <a:pt x="2189" y="9392"/>
                    <a:pt x="2340" y="9484"/>
                  </a:cubicBezTo>
                  <a:cubicBezTo>
                    <a:pt x="2462" y="9544"/>
                    <a:pt x="2553" y="9605"/>
                    <a:pt x="2675" y="9666"/>
                  </a:cubicBezTo>
                  <a:cubicBezTo>
                    <a:pt x="2918" y="9818"/>
                    <a:pt x="3192" y="9940"/>
                    <a:pt x="3465" y="10031"/>
                  </a:cubicBezTo>
                  <a:cubicBezTo>
                    <a:pt x="3982" y="10213"/>
                    <a:pt x="4559" y="10304"/>
                    <a:pt x="5137" y="10304"/>
                  </a:cubicBezTo>
                  <a:lnTo>
                    <a:pt x="34134" y="10304"/>
                  </a:lnTo>
                  <a:cubicBezTo>
                    <a:pt x="32919" y="6870"/>
                    <a:pt x="32919" y="3435"/>
                    <a:pt x="3413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04" name="Google Shape;10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1399" y="404475"/>
            <a:ext cx="1801200" cy="17949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05" name="Google Shape;105;p1"/>
          <p:cNvGrpSpPr/>
          <p:nvPr/>
        </p:nvGrpSpPr>
        <p:grpSpPr>
          <a:xfrm flipH="1">
            <a:off x="7869289" y="2199376"/>
            <a:ext cx="983318" cy="2104726"/>
            <a:chOff x="2330682" y="1468700"/>
            <a:chExt cx="824447" cy="2044019"/>
          </a:xfrm>
        </p:grpSpPr>
        <p:sp>
          <p:nvSpPr>
            <p:cNvPr id="106" name="Google Shape;106;p1"/>
            <p:cNvSpPr/>
            <p:nvPr/>
          </p:nvSpPr>
          <p:spPr>
            <a:xfrm>
              <a:off x="2519514" y="2137089"/>
              <a:ext cx="635615" cy="611378"/>
            </a:xfrm>
            <a:custGeom>
              <a:avLst/>
              <a:gdLst/>
              <a:ahLst/>
              <a:cxnLst/>
              <a:rect l="l" t="t" r="r" b="b"/>
              <a:pathLst>
                <a:path w="19302" h="18566" extrusionOk="0">
                  <a:moveTo>
                    <a:pt x="13070" y="0"/>
                  </a:moveTo>
                  <a:cubicBezTo>
                    <a:pt x="12789" y="0"/>
                    <a:pt x="12499" y="104"/>
                    <a:pt x="12250" y="229"/>
                  </a:cubicBezTo>
                  <a:cubicBezTo>
                    <a:pt x="11003" y="867"/>
                    <a:pt x="9940" y="1901"/>
                    <a:pt x="8633" y="2357"/>
                  </a:cubicBezTo>
                  <a:cubicBezTo>
                    <a:pt x="8025" y="2570"/>
                    <a:pt x="7386" y="2661"/>
                    <a:pt x="6809" y="2934"/>
                  </a:cubicBezTo>
                  <a:cubicBezTo>
                    <a:pt x="3739" y="4393"/>
                    <a:pt x="4012" y="8892"/>
                    <a:pt x="3040" y="11597"/>
                  </a:cubicBezTo>
                  <a:cubicBezTo>
                    <a:pt x="2584" y="12843"/>
                    <a:pt x="0" y="17038"/>
                    <a:pt x="1034" y="18223"/>
                  </a:cubicBezTo>
                  <a:cubicBezTo>
                    <a:pt x="1241" y="18458"/>
                    <a:pt x="1409" y="18537"/>
                    <a:pt x="1563" y="18537"/>
                  </a:cubicBezTo>
                  <a:cubicBezTo>
                    <a:pt x="1880" y="18537"/>
                    <a:pt x="2137" y="18200"/>
                    <a:pt x="2568" y="18200"/>
                  </a:cubicBezTo>
                  <a:cubicBezTo>
                    <a:pt x="2630" y="18200"/>
                    <a:pt x="2696" y="18207"/>
                    <a:pt x="2766" y="18223"/>
                  </a:cubicBezTo>
                  <a:cubicBezTo>
                    <a:pt x="3070" y="18314"/>
                    <a:pt x="3374" y="18527"/>
                    <a:pt x="3708" y="18558"/>
                  </a:cubicBezTo>
                  <a:cubicBezTo>
                    <a:pt x="3750" y="18563"/>
                    <a:pt x="3791" y="18566"/>
                    <a:pt x="3832" y="18566"/>
                  </a:cubicBezTo>
                  <a:cubicBezTo>
                    <a:pt x="4476" y="18566"/>
                    <a:pt x="5007" y="17913"/>
                    <a:pt x="5350" y="17342"/>
                  </a:cubicBezTo>
                  <a:cubicBezTo>
                    <a:pt x="6383" y="15731"/>
                    <a:pt x="7295" y="14059"/>
                    <a:pt x="8116" y="12327"/>
                  </a:cubicBezTo>
                  <a:cubicBezTo>
                    <a:pt x="8420" y="11658"/>
                    <a:pt x="9423" y="8253"/>
                    <a:pt x="10122" y="8193"/>
                  </a:cubicBezTo>
                  <a:cubicBezTo>
                    <a:pt x="10129" y="8192"/>
                    <a:pt x="10137" y="8192"/>
                    <a:pt x="10145" y="8192"/>
                  </a:cubicBezTo>
                  <a:cubicBezTo>
                    <a:pt x="10769" y="8192"/>
                    <a:pt x="12316" y="10568"/>
                    <a:pt x="12766" y="10959"/>
                  </a:cubicBezTo>
                  <a:cubicBezTo>
                    <a:pt x="13718" y="11751"/>
                    <a:pt x="14899" y="12567"/>
                    <a:pt x="16169" y="12567"/>
                  </a:cubicBezTo>
                  <a:cubicBezTo>
                    <a:pt x="16360" y="12567"/>
                    <a:pt x="16554" y="12549"/>
                    <a:pt x="16748" y="12509"/>
                  </a:cubicBezTo>
                  <a:cubicBezTo>
                    <a:pt x="17751" y="12327"/>
                    <a:pt x="18572" y="11536"/>
                    <a:pt x="18937" y="10594"/>
                  </a:cubicBezTo>
                  <a:cubicBezTo>
                    <a:pt x="19301" y="9652"/>
                    <a:pt x="19241" y="8588"/>
                    <a:pt x="18997" y="7615"/>
                  </a:cubicBezTo>
                  <a:cubicBezTo>
                    <a:pt x="18238" y="4910"/>
                    <a:pt x="16049" y="2387"/>
                    <a:pt x="14073" y="533"/>
                  </a:cubicBezTo>
                  <a:cubicBezTo>
                    <a:pt x="13830" y="320"/>
                    <a:pt x="13557" y="77"/>
                    <a:pt x="13253" y="16"/>
                  </a:cubicBezTo>
                  <a:cubicBezTo>
                    <a:pt x="13192" y="5"/>
                    <a:pt x="13131" y="0"/>
                    <a:pt x="13070" y="0"/>
                  </a:cubicBezTo>
                  <a:close/>
                </a:path>
              </a:pathLst>
            </a:custGeom>
            <a:solidFill>
              <a:srgbClr val="00B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502489" y="2544998"/>
              <a:ext cx="166198" cy="684648"/>
            </a:xfrm>
            <a:custGeom>
              <a:avLst/>
              <a:gdLst/>
              <a:ahLst/>
              <a:cxnLst/>
              <a:rect l="l" t="t" r="r" b="b"/>
              <a:pathLst>
                <a:path w="5047" h="20791" fill="none" extrusionOk="0">
                  <a:moveTo>
                    <a:pt x="5046" y="0"/>
                  </a:moveTo>
                  <a:cubicBezTo>
                    <a:pt x="3131" y="2918"/>
                    <a:pt x="1642" y="6414"/>
                    <a:pt x="1277" y="9940"/>
                  </a:cubicBezTo>
                  <a:cubicBezTo>
                    <a:pt x="943" y="13557"/>
                    <a:pt x="1672" y="17356"/>
                    <a:pt x="0" y="20791"/>
                  </a:cubicBezTo>
                </a:path>
              </a:pathLst>
            </a:custGeom>
            <a:solidFill>
              <a:srgbClr val="00B050"/>
            </a:solidFill>
            <a:ln w="9525" cap="rnd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2361349" y="1468700"/>
              <a:ext cx="507517" cy="1142111"/>
            </a:xfrm>
            <a:custGeom>
              <a:avLst/>
              <a:gdLst/>
              <a:ahLst/>
              <a:cxnLst/>
              <a:rect l="l" t="t" r="r" b="b"/>
              <a:pathLst>
                <a:path w="15412" h="34683" extrusionOk="0">
                  <a:moveTo>
                    <a:pt x="6626" y="4517"/>
                  </a:moveTo>
                  <a:cubicBezTo>
                    <a:pt x="7077" y="4517"/>
                    <a:pt x="7246" y="5616"/>
                    <a:pt x="7296" y="5936"/>
                  </a:cubicBezTo>
                  <a:cubicBezTo>
                    <a:pt x="7389" y="6704"/>
                    <a:pt x="7210" y="7004"/>
                    <a:pt x="6961" y="7004"/>
                  </a:cubicBezTo>
                  <a:cubicBezTo>
                    <a:pt x="6560" y="7004"/>
                    <a:pt x="5974" y="6222"/>
                    <a:pt x="6049" y="5359"/>
                  </a:cubicBezTo>
                  <a:cubicBezTo>
                    <a:pt x="6049" y="5359"/>
                    <a:pt x="6049" y="5359"/>
                    <a:pt x="6049" y="5328"/>
                  </a:cubicBezTo>
                  <a:cubicBezTo>
                    <a:pt x="6080" y="5116"/>
                    <a:pt x="6110" y="4872"/>
                    <a:pt x="6262" y="4720"/>
                  </a:cubicBezTo>
                  <a:cubicBezTo>
                    <a:pt x="6400" y="4576"/>
                    <a:pt x="6521" y="4517"/>
                    <a:pt x="6626" y="4517"/>
                  </a:cubicBezTo>
                  <a:close/>
                  <a:moveTo>
                    <a:pt x="11187" y="8259"/>
                  </a:moveTo>
                  <a:cubicBezTo>
                    <a:pt x="11412" y="8259"/>
                    <a:pt x="11540" y="8423"/>
                    <a:pt x="11429" y="8915"/>
                  </a:cubicBezTo>
                  <a:cubicBezTo>
                    <a:pt x="11156" y="10313"/>
                    <a:pt x="10153" y="11468"/>
                    <a:pt x="8937" y="12106"/>
                  </a:cubicBezTo>
                  <a:cubicBezTo>
                    <a:pt x="8694" y="12258"/>
                    <a:pt x="8420" y="12350"/>
                    <a:pt x="8147" y="12350"/>
                  </a:cubicBezTo>
                  <a:cubicBezTo>
                    <a:pt x="7873" y="12350"/>
                    <a:pt x="7569" y="12228"/>
                    <a:pt x="7478" y="11955"/>
                  </a:cubicBezTo>
                  <a:cubicBezTo>
                    <a:pt x="7356" y="11651"/>
                    <a:pt x="7508" y="11316"/>
                    <a:pt x="7660" y="11073"/>
                  </a:cubicBezTo>
                  <a:cubicBezTo>
                    <a:pt x="8268" y="10070"/>
                    <a:pt x="9089" y="9401"/>
                    <a:pt x="10031" y="8793"/>
                  </a:cubicBezTo>
                  <a:cubicBezTo>
                    <a:pt x="10321" y="8612"/>
                    <a:pt x="10858" y="8259"/>
                    <a:pt x="11187" y="8259"/>
                  </a:cubicBezTo>
                  <a:close/>
                  <a:moveTo>
                    <a:pt x="3739" y="14629"/>
                  </a:moveTo>
                  <a:cubicBezTo>
                    <a:pt x="5411" y="14660"/>
                    <a:pt x="5411" y="17304"/>
                    <a:pt x="5198" y="18733"/>
                  </a:cubicBezTo>
                  <a:cubicBezTo>
                    <a:pt x="5138" y="18976"/>
                    <a:pt x="5107" y="19189"/>
                    <a:pt x="5077" y="19341"/>
                  </a:cubicBezTo>
                  <a:cubicBezTo>
                    <a:pt x="5049" y="19479"/>
                    <a:pt x="4971" y="19618"/>
                    <a:pt x="4842" y="19618"/>
                  </a:cubicBezTo>
                  <a:cubicBezTo>
                    <a:pt x="4829" y="19618"/>
                    <a:pt x="4816" y="19617"/>
                    <a:pt x="4803" y="19614"/>
                  </a:cubicBezTo>
                  <a:cubicBezTo>
                    <a:pt x="4742" y="19614"/>
                    <a:pt x="4682" y="19523"/>
                    <a:pt x="4651" y="19462"/>
                  </a:cubicBezTo>
                  <a:cubicBezTo>
                    <a:pt x="3952" y="18246"/>
                    <a:pt x="3496" y="16909"/>
                    <a:pt x="3314" y="15511"/>
                  </a:cubicBezTo>
                  <a:cubicBezTo>
                    <a:pt x="3283" y="15328"/>
                    <a:pt x="3283" y="15146"/>
                    <a:pt x="3344" y="14964"/>
                  </a:cubicBezTo>
                  <a:cubicBezTo>
                    <a:pt x="3405" y="14781"/>
                    <a:pt x="3557" y="14629"/>
                    <a:pt x="3739" y="14629"/>
                  </a:cubicBezTo>
                  <a:close/>
                  <a:moveTo>
                    <a:pt x="8238" y="20830"/>
                  </a:moveTo>
                  <a:cubicBezTo>
                    <a:pt x="8299" y="20982"/>
                    <a:pt x="8359" y="21164"/>
                    <a:pt x="8390" y="21286"/>
                  </a:cubicBezTo>
                  <a:cubicBezTo>
                    <a:pt x="8451" y="21711"/>
                    <a:pt x="8390" y="22015"/>
                    <a:pt x="7904" y="22350"/>
                  </a:cubicBezTo>
                  <a:cubicBezTo>
                    <a:pt x="7630" y="22549"/>
                    <a:pt x="7049" y="22891"/>
                    <a:pt x="6615" y="22891"/>
                  </a:cubicBezTo>
                  <a:cubicBezTo>
                    <a:pt x="6519" y="22891"/>
                    <a:pt x="6430" y="22875"/>
                    <a:pt x="6353" y="22836"/>
                  </a:cubicBezTo>
                  <a:cubicBezTo>
                    <a:pt x="6171" y="22745"/>
                    <a:pt x="6049" y="22532"/>
                    <a:pt x="6080" y="22350"/>
                  </a:cubicBezTo>
                  <a:cubicBezTo>
                    <a:pt x="6080" y="22167"/>
                    <a:pt x="6201" y="21985"/>
                    <a:pt x="6323" y="21863"/>
                  </a:cubicBezTo>
                  <a:cubicBezTo>
                    <a:pt x="6809" y="21286"/>
                    <a:pt x="7508" y="20891"/>
                    <a:pt x="8238" y="20830"/>
                  </a:cubicBezTo>
                  <a:close/>
                  <a:moveTo>
                    <a:pt x="11135" y="1"/>
                  </a:moveTo>
                  <a:cubicBezTo>
                    <a:pt x="10928" y="1"/>
                    <a:pt x="10739" y="14"/>
                    <a:pt x="10578" y="39"/>
                  </a:cubicBezTo>
                  <a:cubicBezTo>
                    <a:pt x="6688" y="617"/>
                    <a:pt x="4682" y="3960"/>
                    <a:pt x="3010" y="7122"/>
                  </a:cubicBezTo>
                  <a:cubicBezTo>
                    <a:pt x="2979" y="7182"/>
                    <a:pt x="2949" y="7213"/>
                    <a:pt x="2979" y="7274"/>
                  </a:cubicBezTo>
                  <a:cubicBezTo>
                    <a:pt x="2979" y="7365"/>
                    <a:pt x="3040" y="7395"/>
                    <a:pt x="3101" y="7456"/>
                  </a:cubicBezTo>
                  <a:cubicBezTo>
                    <a:pt x="3770" y="8003"/>
                    <a:pt x="4195" y="8885"/>
                    <a:pt x="4226" y="9796"/>
                  </a:cubicBezTo>
                  <a:cubicBezTo>
                    <a:pt x="4226" y="9888"/>
                    <a:pt x="4195" y="9979"/>
                    <a:pt x="4165" y="10070"/>
                  </a:cubicBezTo>
                  <a:cubicBezTo>
                    <a:pt x="4095" y="10163"/>
                    <a:pt x="3972" y="10203"/>
                    <a:pt x="3850" y="10203"/>
                  </a:cubicBezTo>
                  <a:cubicBezTo>
                    <a:pt x="3813" y="10203"/>
                    <a:pt x="3775" y="10199"/>
                    <a:pt x="3739" y="10192"/>
                  </a:cubicBezTo>
                  <a:cubicBezTo>
                    <a:pt x="3618" y="10131"/>
                    <a:pt x="3496" y="10009"/>
                    <a:pt x="3405" y="9918"/>
                  </a:cubicBezTo>
                  <a:cubicBezTo>
                    <a:pt x="3040" y="9492"/>
                    <a:pt x="2827" y="9037"/>
                    <a:pt x="2645" y="8520"/>
                  </a:cubicBezTo>
                  <a:cubicBezTo>
                    <a:pt x="1490" y="10769"/>
                    <a:pt x="1125" y="14265"/>
                    <a:pt x="1399" y="16727"/>
                  </a:cubicBezTo>
                  <a:cubicBezTo>
                    <a:pt x="1551" y="18216"/>
                    <a:pt x="2098" y="19857"/>
                    <a:pt x="1976" y="21347"/>
                  </a:cubicBezTo>
                  <a:cubicBezTo>
                    <a:pt x="1855" y="23170"/>
                    <a:pt x="1095" y="24903"/>
                    <a:pt x="609" y="26666"/>
                  </a:cubicBezTo>
                  <a:cubicBezTo>
                    <a:pt x="61" y="28581"/>
                    <a:pt x="1" y="30709"/>
                    <a:pt x="396" y="32684"/>
                  </a:cubicBezTo>
                  <a:cubicBezTo>
                    <a:pt x="548" y="33414"/>
                    <a:pt x="913" y="34113"/>
                    <a:pt x="1581" y="34478"/>
                  </a:cubicBezTo>
                  <a:cubicBezTo>
                    <a:pt x="1821" y="34614"/>
                    <a:pt x="2103" y="34683"/>
                    <a:pt x="2384" y="34683"/>
                  </a:cubicBezTo>
                  <a:cubicBezTo>
                    <a:pt x="2854" y="34683"/>
                    <a:pt x="3321" y="34493"/>
                    <a:pt x="3587" y="34113"/>
                  </a:cubicBezTo>
                  <a:cubicBezTo>
                    <a:pt x="3779" y="34177"/>
                    <a:pt x="3978" y="34207"/>
                    <a:pt x="4177" y="34207"/>
                  </a:cubicBezTo>
                  <a:cubicBezTo>
                    <a:pt x="4929" y="34207"/>
                    <a:pt x="5683" y="33776"/>
                    <a:pt x="6019" y="33079"/>
                  </a:cubicBezTo>
                  <a:cubicBezTo>
                    <a:pt x="6323" y="32380"/>
                    <a:pt x="6232" y="31590"/>
                    <a:pt x="6201" y="30830"/>
                  </a:cubicBezTo>
                  <a:cubicBezTo>
                    <a:pt x="6141" y="28277"/>
                    <a:pt x="7052" y="26210"/>
                    <a:pt x="8511" y="24204"/>
                  </a:cubicBezTo>
                  <a:cubicBezTo>
                    <a:pt x="9940" y="22259"/>
                    <a:pt x="9788" y="19249"/>
                    <a:pt x="10335" y="16939"/>
                  </a:cubicBezTo>
                  <a:cubicBezTo>
                    <a:pt x="10882" y="14599"/>
                    <a:pt x="12098" y="12471"/>
                    <a:pt x="13162" y="10344"/>
                  </a:cubicBezTo>
                  <a:cubicBezTo>
                    <a:pt x="14135" y="8337"/>
                    <a:pt x="15411" y="6362"/>
                    <a:pt x="15047" y="4143"/>
                  </a:cubicBezTo>
                  <a:cubicBezTo>
                    <a:pt x="14986" y="3930"/>
                    <a:pt x="14955" y="3717"/>
                    <a:pt x="14864" y="3474"/>
                  </a:cubicBezTo>
                  <a:cubicBezTo>
                    <a:pt x="14864" y="3444"/>
                    <a:pt x="14864" y="3413"/>
                    <a:pt x="14803" y="3383"/>
                  </a:cubicBezTo>
                  <a:cubicBezTo>
                    <a:pt x="14786" y="3365"/>
                    <a:pt x="14765" y="3358"/>
                    <a:pt x="14744" y="3358"/>
                  </a:cubicBezTo>
                  <a:cubicBezTo>
                    <a:pt x="14692" y="3358"/>
                    <a:pt x="14634" y="3401"/>
                    <a:pt x="14591" y="3444"/>
                  </a:cubicBezTo>
                  <a:cubicBezTo>
                    <a:pt x="14013" y="3930"/>
                    <a:pt x="13314" y="4325"/>
                    <a:pt x="12584" y="4568"/>
                  </a:cubicBezTo>
                  <a:cubicBezTo>
                    <a:pt x="12535" y="4581"/>
                    <a:pt x="12470" y="4593"/>
                    <a:pt x="12407" y="4593"/>
                  </a:cubicBezTo>
                  <a:cubicBezTo>
                    <a:pt x="12314" y="4593"/>
                    <a:pt x="12225" y="4567"/>
                    <a:pt x="12189" y="4477"/>
                  </a:cubicBezTo>
                  <a:cubicBezTo>
                    <a:pt x="12159" y="4386"/>
                    <a:pt x="12189" y="4325"/>
                    <a:pt x="12220" y="4264"/>
                  </a:cubicBezTo>
                  <a:cubicBezTo>
                    <a:pt x="12463" y="3808"/>
                    <a:pt x="12797" y="3413"/>
                    <a:pt x="13223" y="3109"/>
                  </a:cubicBezTo>
                  <a:cubicBezTo>
                    <a:pt x="13648" y="2805"/>
                    <a:pt x="14256" y="2532"/>
                    <a:pt x="14287" y="2015"/>
                  </a:cubicBezTo>
                  <a:cubicBezTo>
                    <a:pt x="14365" y="523"/>
                    <a:pt x="12415" y="1"/>
                    <a:pt x="11135" y="1"/>
                  </a:cubicBezTo>
                  <a:close/>
                </a:path>
              </a:pathLst>
            </a:custGeom>
            <a:solidFill>
              <a:srgbClr val="00B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410415" y="2260709"/>
              <a:ext cx="119141" cy="1026000"/>
            </a:xfrm>
            <a:custGeom>
              <a:avLst/>
              <a:gdLst/>
              <a:ahLst/>
              <a:cxnLst/>
              <a:rect l="l" t="t" r="r" b="b"/>
              <a:pathLst>
                <a:path w="3618" h="31157" fill="none" extrusionOk="0">
                  <a:moveTo>
                    <a:pt x="0" y="31156"/>
                  </a:moveTo>
                  <a:cubicBezTo>
                    <a:pt x="669" y="29941"/>
                    <a:pt x="1337" y="28694"/>
                    <a:pt x="1641" y="27327"/>
                  </a:cubicBezTo>
                  <a:cubicBezTo>
                    <a:pt x="1854" y="26415"/>
                    <a:pt x="1915" y="25442"/>
                    <a:pt x="1976" y="24469"/>
                  </a:cubicBezTo>
                  <a:cubicBezTo>
                    <a:pt x="2006" y="23801"/>
                    <a:pt x="1945" y="23618"/>
                    <a:pt x="2067" y="22980"/>
                  </a:cubicBezTo>
                  <a:cubicBezTo>
                    <a:pt x="2857" y="19302"/>
                    <a:pt x="3617" y="15472"/>
                    <a:pt x="2553" y="11916"/>
                  </a:cubicBezTo>
                  <a:cubicBezTo>
                    <a:pt x="2037" y="10183"/>
                    <a:pt x="1125" y="8573"/>
                    <a:pt x="973" y="6779"/>
                  </a:cubicBezTo>
                  <a:cubicBezTo>
                    <a:pt x="821" y="4348"/>
                    <a:pt x="2128" y="2068"/>
                    <a:pt x="3404" y="1"/>
                  </a:cubicBezTo>
                </a:path>
              </a:pathLst>
            </a:custGeom>
            <a:solidFill>
              <a:srgbClr val="00B050"/>
            </a:solidFill>
            <a:ln w="9525" cap="rnd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30682" y="3113509"/>
              <a:ext cx="338001" cy="399210"/>
            </a:xfrm>
            <a:custGeom>
              <a:avLst/>
              <a:gdLst/>
              <a:ahLst/>
              <a:cxnLst/>
              <a:rect l="l" t="t" r="r" b="b"/>
              <a:pathLst>
                <a:path w="13588" h="12123" extrusionOk="0">
                  <a:moveTo>
                    <a:pt x="1" y="1"/>
                  </a:moveTo>
                  <a:cubicBezTo>
                    <a:pt x="1" y="1"/>
                    <a:pt x="1277" y="10852"/>
                    <a:pt x="1551" y="12068"/>
                  </a:cubicBezTo>
                  <a:cubicBezTo>
                    <a:pt x="1561" y="12109"/>
                    <a:pt x="2746" y="12122"/>
                    <a:pt x="4323" y="12122"/>
                  </a:cubicBezTo>
                  <a:cubicBezTo>
                    <a:pt x="7475" y="12122"/>
                    <a:pt x="12189" y="12068"/>
                    <a:pt x="12189" y="12068"/>
                  </a:cubicBezTo>
                  <a:cubicBezTo>
                    <a:pt x="12250" y="11946"/>
                    <a:pt x="12737" y="5959"/>
                    <a:pt x="12858" y="5472"/>
                  </a:cubicBezTo>
                  <a:lnTo>
                    <a:pt x="13588" y="1"/>
                  </a:lnTo>
                  <a:close/>
                </a:path>
              </a:pathLst>
            </a:custGeom>
            <a:solidFill>
              <a:srgbClr val="00B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9faebe4134_0_8"/>
          <p:cNvSpPr txBox="1">
            <a:spLocks noGrp="1"/>
          </p:cNvSpPr>
          <p:nvPr>
            <p:ph type="title"/>
          </p:nvPr>
        </p:nvSpPr>
        <p:spPr>
          <a:xfrm>
            <a:off x="1618600" y="-19730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O efeito de sentido causado pelas metáforas nas músicas “ Ouro de tolo” e “ Como vovó já dizia” do artista Raul Seixas no período da ditadura militar no Brasil (1964-1985)</a:t>
            </a:r>
            <a:endParaRPr sz="1700">
              <a:solidFill>
                <a:srgbClr val="111111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g19faebe4134_0_8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16/12/2022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15:00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NATÁLIA KETYLLEN SANTOS FRANÇA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https://meet.google.com/cgc-whev-eou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  Virna Lúcia Cunha de Farias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Edvaldo Lacerda Cavalcanti - UEPB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Cristiane Souza Castro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87" name="Google Shape;187;g19faebe4134_0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9faebe4134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89" name="Google Shape;189;g19faebe4134_0_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947a28b3b8_0_14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Do esquecimento passado à ascensão na contemporaneidade: a voz da resistência na obra de Maria Carolina de Jesus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g1947a28b3b8_0_14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16/12/2022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09:00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SANDRA GEANE BRAZ MAMEDE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>
                <a:solidFill>
                  <a:srgbClr val="000000"/>
                </a:solidFill>
              </a:rPr>
              <a:t>Auditório UAG - Campus João Pessoa - (defesa presencial)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João Edson Rufino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Luciano Candeia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 Sérgio Araújo de Mendonça Filho  - IF 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96" name="Google Shape;196;g1947a28b3b8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1947a28b3b8_0_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98" name="Google Shape;198;g1947a28b3b8_0_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b614353f16_0_3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Acervo do PLND literário: formação de leitores no ensino fundamental 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g1b614353f16_0_3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16/12/2022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09:30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KLECIA DA SILVA FREITAS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https://meet.google.com/vqr-knen-rbn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Girlene Marques Formiga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Alessandra Gomes Coutinho Ferreira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Hellen Jacqueline Ferreira de Souza Dantas de Aguiar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05" name="Google Shape;205;g1b614353f16_0_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1b614353f16_0_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07" name="Google Shape;207;g1b614353f16_0_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b8948348de_0_38"/>
          <p:cNvSpPr txBox="1">
            <a:spLocks noGrp="1"/>
          </p:cNvSpPr>
          <p:nvPr>
            <p:ph type="title"/>
          </p:nvPr>
        </p:nvSpPr>
        <p:spPr>
          <a:xfrm>
            <a:off x="2248425" y="-117700"/>
            <a:ext cx="68490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Identidade e resistência negras na obra O tapete voador, de Cristiane Sobral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g1b8948348de_0_38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14:00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APARECIDA DE SOUSA ALVES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https://meet.google.com/wom-qhjx-rdv?authuser=0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Risonelha de Sousa Lins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Leuziedna Dantas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Francisca Luana Rolim Abrantes  - UFCG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14" name="Google Shape;214;g1b8948348de_0_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1b8948348de_0_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16" name="Google Shape;216;g1b8948348de_0_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ab7fd3a83a_0_13"/>
          <p:cNvSpPr txBox="1">
            <a:spLocks noGrp="1"/>
          </p:cNvSpPr>
          <p:nvPr>
            <p:ph type="title"/>
          </p:nvPr>
        </p:nvSpPr>
        <p:spPr>
          <a:xfrm>
            <a:off x="2248425" y="180750"/>
            <a:ext cx="68490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Reinações de Narizinho, de Monteiro Lobato: a linguagem, o real e o imaginário lobatiano na sala de aula</a:t>
            </a:r>
            <a:endParaRPr sz="11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1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lobatiano na sala de aula”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g1ab7fd3a83a_0_13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15:00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RISOMAR MARTINS DOS SANTOS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https://meet.google.com/hnj-jrjr-mim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Ana Paula Sousa Silva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Célia Ribeiro da Silva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Eliane Souza da Silva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23" name="Google Shape;223;g1ab7fd3a83a_0_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1ab7fd3a83a_0_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25" name="Google Shape;225;g1ab7fd3a83a_0_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97a0070ede_0_10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Abordagem do gênero tira nos cadernos do estudante do Projeto Integra - PB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g197a0070ede_0_1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16:00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NICETTE NARRAVO ALMEIDA DA SILVA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https://meet.google.com/oao-woqr-ybb.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Leuziedna Dantas Alves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Risonelha de Sousa Lins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Francisca Luana de Abrantes - UFPB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32" name="Google Shape;232;g197a0070ede_0_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197a0070ede_0_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34" name="Google Shape;234;g197a0070ede_0_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9b835e47eb_0_0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 educação do campo e os desafios enfrentados pelos docentes no trabalho com turmas de modelo multianuai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s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0" name="Google Shape;240;g19b835e47eb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14/12/2022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9:00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LEONOR FRANCISCA DE ARAÚJO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meet.google.com/bvk-fgoo-xma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  Dra. Gerthrudes Hellena Cavalcante de Araújo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Dra. Emny Nicole Batista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 Dr. Otoniel Machado da Silva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41" name="Google Shape;241;g19b835e47eb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19b835e47eb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43" name="Google Shape;243;g19b835e47eb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b614353f16_0_29"/>
          <p:cNvSpPr txBox="1">
            <a:spLocks noGrp="1"/>
          </p:cNvSpPr>
          <p:nvPr>
            <p:ph type="title"/>
          </p:nvPr>
        </p:nvSpPr>
        <p:spPr>
          <a:xfrm>
            <a:off x="1976700" y="-107775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Luke, eu sou seu pai: escrita criativa em oficinas de fanfic no ensino médio</a:t>
            </a:r>
            <a:r>
              <a:rPr lang="pt-BR" sz="11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g1b614353f16_0_29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13/12/2022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13:30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BRUNO VINELLI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https://meet.google.com/gwy-ukgc-bnn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José Moacir Soares da Costa Filho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Neilson Alves de Medeiros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Tiago Germano 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50" name="Google Shape;250;g1b614353f16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1b614353f16_0_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52" name="Google Shape;252;g1b614353f16_0_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9faebe4134_0_50"/>
          <p:cNvSpPr txBox="1">
            <a:spLocks noGrp="1"/>
          </p:cNvSpPr>
          <p:nvPr>
            <p:ph type="title"/>
          </p:nvPr>
        </p:nvSpPr>
        <p:spPr>
          <a:xfrm>
            <a:off x="2248425" y="180750"/>
            <a:ext cx="68490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 representação da mulher negra nos contos </a:t>
            </a:r>
            <a:r>
              <a:rPr lang="pt-BR" sz="1700" i="1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Ana D’avenga, Maria 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e </a:t>
            </a:r>
            <a:r>
              <a:rPr lang="pt-BR" sz="1700" i="1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Duzu Querença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de Conceição Evaristo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Google Shape;258;g19faebe4134_0_5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14/12/2022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15:30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JANICLEIDE PEREIRA NASCIMENTO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https://meet.google.com/dzi-cxmw-wqg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Analice Pereira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Francielly Alves Pessoa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Otoniel Machado da Silva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59" name="Google Shape;259;g19faebe4134_0_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19faebe4134_0_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61" name="Google Shape;261;g19faebe4134_0_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b0ceabcf90_0_8"/>
          <p:cNvSpPr txBox="1">
            <a:spLocks noGrp="1"/>
          </p:cNvSpPr>
          <p:nvPr>
            <p:ph type="title"/>
          </p:nvPr>
        </p:nvSpPr>
        <p:spPr>
          <a:xfrm>
            <a:off x="2248425" y="-117700"/>
            <a:ext cx="68490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Leitura da adaptação do romance </a:t>
            </a:r>
            <a:r>
              <a:rPr lang="pt-BR" sz="1800" i="1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Os miseráveis</a:t>
            </a:r>
            <a:r>
              <a:rPr lang="pt-BR" sz="18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 no 3º ano do ensino médio, por meio do Método Recepcional   </a:t>
            </a:r>
            <a:endParaRPr sz="18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g1b0ceabcf90_0_8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7215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10:00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MIDIAM FERNANDES DA SILVA ALVES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https://meet.google.com/esg-vrpz-ofi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Kelly Sheila Inocêncio Costa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 Neilson Alves de Medeiros  - 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Betânia da Silva Dantas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68" name="Google Shape;268;g1b0ceabcf90_0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b0ceabcf90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70" name="Google Shape;270;g1b0ceabcf90_0_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b614353f16_0_15"/>
          <p:cNvSpPr txBox="1">
            <a:spLocks noGrp="1"/>
          </p:cNvSpPr>
          <p:nvPr>
            <p:ph type="title"/>
          </p:nvPr>
        </p:nvSpPr>
        <p:spPr>
          <a:xfrm>
            <a:off x="1737975" y="2605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O espaço ficcional da casa de Belonísia no romance </a:t>
            </a:r>
            <a:r>
              <a:rPr lang="pt-BR" sz="1700" i="1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Torto Arado</a:t>
            </a:r>
            <a:endParaRPr sz="1700" i="1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g1b614353f16_0_15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19/12/2022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10:30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GERLÂNDIA FIRMINO LINHARES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https://meet.google.com/xeg-tdro-fzs?authuser=1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  Marta Célia Feitosa Bezerra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Anna Giovanna Bezerra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 João Batista Pereira - UFRPE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17" name="Google Shape;117;g1b614353f16_0_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b614353f16_0_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b8948348de_0_25"/>
          <p:cNvSpPr txBox="1">
            <a:spLocks noGrp="1"/>
          </p:cNvSpPr>
          <p:nvPr>
            <p:ph type="title"/>
          </p:nvPr>
        </p:nvSpPr>
        <p:spPr>
          <a:xfrm>
            <a:off x="2248425" y="-117700"/>
            <a:ext cx="68490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Da submissão ao empoderamento: a (trans)formação feminina em Niketche, de Paulina Chiziane </a:t>
            </a:r>
            <a:r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g1b8948348de_0_25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7215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10:30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VERBENIA DE ARAÚJO ANDRADE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meet.google.com/kru-omwu-zyw  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Eliane Souza da Silva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 Cássio Eduardo Rodrigues Serafim  - Faculdade de Letras, Universidade de Coimbra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Virna Cunha de Farias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77" name="Google Shape;277;g1b8948348de_0_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1b8948348de_0_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79" name="Google Shape;279;g1b8948348de_0_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9d9c1afabc_0_0"/>
          <p:cNvSpPr txBox="1">
            <a:spLocks noGrp="1"/>
          </p:cNvSpPr>
          <p:nvPr>
            <p:ph type="title"/>
          </p:nvPr>
        </p:nvSpPr>
        <p:spPr>
          <a:xfrm>
            <a:off x="1930050" y="18075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Oralidade e ensino: uma proposta de sequência didática para o ensino do gênero textual oral debate regrado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19d9c1afabc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13/12/2022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19:00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GORETTI ARAÚJO DA SILVA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meet.google.com/xtv-zayi-uen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Cristiane de Souza Castro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Bruna Costa Silva  - SEDEC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Neilson Alves de Medeiros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86" name="Google Shape;286;g19d9c1afabc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19d9c1afabc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88" name="Google Shape;288;g19d9c1afabc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ab7fd3a83a_0_1"/>
          <p:cNvSpPr txBox="1">
            <a:spLocks noGrp="1"/>
          </p:cNvSpPr>
          <p:nvPr>
            <p:ph type="title"/>
          </p:nvPr>
        </p:nvSpPr>
        <p:spPr>
          <a:xfrm>
            <a:off x="1976700" y="-107775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Era uma vez… literacia familiar no programa </a:t>
            </a:r>
            <a:r>
              <a:rPr lang="pt-BR" sz="1700" i="1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Conta pra mim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: a concepção de literatura infantil na política nacional e alfabetização</a:t>
            </a:r>
            <a:r>
              <a:rPr lang="pt-BR" sz="11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Google Shape;294;g1ab7fd3a83a_0_1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13/12/2022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15:00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LILIANE VENTURA DA SILVA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https://meet.google.com/rht-yrzf-rpx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Ana Paula Sousa Silva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Hertha Cristina Carneiro Pessoa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Virna Lúcia Cunha de Farias 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295" name="Google Shape;295;g1ab7fd3a83a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1ab7fd3a83a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97" name="Google Shape;297;g1ab7fd3a83a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30588" y="143254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992a504aba_0_11"/>
          <p:cNvSpPr txBox="1">
            <a:spLocks noGrp="1"/>
          </p:cNvSpPr>
          <p:nvPr>
            <p:ph type="title"/>
          </p:nvPr>
        </p:nvSpPr>
        <p:spPr>
          <a:xfrm>
            <a:off x="1618600" y="252025"/>
            <a:ext cx="7478700" cy="11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O estudo de gênero na literatura infantil: análise do empoderamento feminino na personagem Emília do Sítio do picapau amarelo  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g1992a504aba_0_11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07/12/2022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10:30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PAULA DANIELE TORRES DE CASTRO MATOS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https://meet.google.com/bwc-ohua-nwa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Joyce Kelly Barros Henrique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Profa. Anna Giovanna Rocha Bezerra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Elizângela Araújo Silva  - UFPB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04" name="Google Shape;304;g1992a504aba_0_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992a504aba_0_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06" name="Google Shape;306;g1992a504aba_0_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9faebe4134_0_40"/>
          <p:cNvSpPr txBox="1">
            <a:spLocks noGrp="1"/>
          </p:cNvSpPr>
          <p:nvPr>
            <p:ph type="title"/>
          </p:nvPr>
        </p:nvSpPr>
        <p:spPr>
          <a:xfrm>
            <a:off x="1525350" y="-5800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“TDIC e o ensino de Língua Portuguesa: as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ferramentas virtuais não exclusivas à aprendizagem (FVNexA)”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g19faebe4134_0_4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07/12/2022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14:00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JULIETA VILAR MEDEIROS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https://meet.google.com/aek-ftpy-upx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Neilson Alves de Medeiros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José Moacir Soares da Costa Filho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Maria Betânia da Silva Dantas,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13" name="Google Shape;313;g19faebe4134_0_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19faebe4134_0_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15" name="Google Shape;315;g19faebe4134_0_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9faebe4134_0_16"/>
          <p:cNvSpPr txBox="1">
            <a:spLocks noGrp="1"/>
          </p:cNvSpPr>
          <p:nvPr>
            <p:ph type="title"/>
          </p:nvPr>
        </p:nvSpPr>
        <p:spPr>
          <a:xfrm>
            <a:off x="1618600" y="500750"/>
            <a:ext cx="7478700" cy="11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“Do presencial ao virtual: (re)configurações do estágio supervisionado no âmbito do IFPB”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 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Google Shape;321;g19faebe4134_0_16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07/12/2022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09:30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RICKISON DE ARAÚJO CRISTIANO SILVA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https://meet.google.com/vsd-mxfn-ftu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 Neilson Alves de Medeiros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Profa. Monica Maria Firmino Pereira Seixas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Profª.Maria Analice Pereira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22" name="Google Shape;322;g19faebe4134_0_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19faebe4134_0_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24" name="Google Shape;324;g19faebe4134_0_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9faebe4134_0_29"/>
          <p:cNvSpPr txBox="1">
            <a:spLocks noGrp="1"/>
          </p:cNvSpPr>
          <p:nvPr>
            <p:ph type="title"/>
          </p:nvPr>
        </p:nvSpPr>
        <p:spPr>
          <a:xfrm>
            <a:off x="1930050" y="18075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“Ensino da Língua Portuguesa para alunos com Transtorno do Espectro Autista (TEA)"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g19faebe4134_0_29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12/12/2022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17:00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DAS CHAGAS DO SOCORRO LIMA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meet.google.com/xap-rqva-cyb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José Eric da Paixão Marinho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Michel Pratini Bernardo da Silva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Virna Lúcia Cunha de Farias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31" name="Google Shape;331;g19faebe4134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19faebe4134_0_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33" name="Google Shape;333;g19faebe4134_0_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a44fe25f26_0_0"/>
          <p:cNvSpPr txBox="1">
            <a:spLocks noGrp="1"/>
          </p:cNvSpPr>
          <p:nvPr>
            <p:ph type="title"/>
          </p:nvPr>
        </p:nvSpPr>
        <p:spPr>
          <a:xfrm>
            <a:off x="1930050" y="18075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Simbologia sagrada e profana em </a:t>
            </a:r>
            <a:r>
              <a:rPr lang="pt-BR" sz="1700" i="1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Torto Arado, 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de Itamar Vieira Júnior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g1a44fe25f26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13/12/2022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8:30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NADIEL CAVALCANTE DE SOUSA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https://meet.google.com/skk-anqx-ndd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Otoniel Machado da Silva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Virna Lúcia Cunha Farias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Golbery de Oliveira Chagas Aguiar Rodrigues 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40" name="Google Shape;340;g1a44fe25f2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1a44fe25f26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42" name="Google Shape;342;g1a44fe25f26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4a7820d22e_0_0"/>
          <p:cNvSpPr txBox="1">
            <a:spLocks noGrp="1"/>
          </p:cNvSpPr>
          <p:nvPr>
            <p:ph type="title"/>
          </p:nvPr>
        </p:nvSpPr>
        <p:spPr>
          <a:xfrm>
            <a:off x="713250" y="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9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Reflexões sobre  acessibilidade arquitetônica para os alunos com  deficiência</a:t>
            </a: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g14a7820d22e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10/08/2022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14h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  <a:highlight>
                  <a:schemeClr val="dk1"/>
                </a:highlight>
              </a:rPr>
              <a:t> </a:t>
            </a:r>
            <a:r>
              <a:rPr lang="pt-BR" sz="2200" b="1">
                <a:solidFill>
                  <a:srgbClr val="FF00FF"/>
                </a:solidFill>
                <a:highlight>
                  <a:schemeClr val="dk1"/>
                </a:highlight>
                <a:latin typeface="Roboto"/>
                <a:ea typeface="Roboto"/>
                <a:cs typeface="Roboto"/>
                <a:sym typeface="Roboto"/>
              </a:rPr>
              <a:t>JOSINEIDE GOMES DOS SANTOS PEREIRA</a:t>
            </a:r>
            <a:endParaRPr sz="2200" b="1">
              <a:solidFill>
                <a:srgbClr val="FF00FF"/>
              </a:solidFill>
              <a:highlight>
                <a:schemeClr val="dk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meet.google.com/fjy-bigp-mbv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Profª. Ma. Kaline Brasil Pereira Nascimento ( Orientadora) -IFPB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Profª. Ma. Adriana Araújo Costeira de Andrade - IFPB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Profª. Me. Glayds Richeles Araújo Veiga - IFPB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349" name="Google Shape;349;g14a7820d22e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0501" y="1539575"/>
            <a:ext cx="1323547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g14a7820d22e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000" y="3713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51" name="Google Shape;351;g14a7820d22e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14488" y="9549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1b0ceabcf90_0_1"/>
          <p:cNvSpPr txBox="1">
            <a:spLocks noGrp="1"/>
          </p:cNvSpPr>
          <p:nvPr>
            <p:ph type="title"/>
          </p:nvPr>
        </p:nvSpPr>
        <p:spPr>
          <a:xfrm>
            <a:off x="1618600" y="-32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 EDUCAÇÃO LITERÁRIA E FORMAÇÃO DOCENTE: desafios e possibilidades para professores de Língua Portuguesa da modalidade EJA do ensino fundamental II e médio</a:t>
            </a:r>
            <a:endParaRPr sz="1700">
              <a:solidFill>
                <a:srgbClr val="111111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g1b0ceabcf90_0_1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12/12/2022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15:00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LEANE DE LIMA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https://meet.google.com/kvn-kzhy-yxj?authuser=1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 </a:t>
            </a:r>
            <a:r>
              <a:rPr lang="pt-BR" sz="1700">
                <a:solidFill>
                  <a:srgbClr val="000000"/>
                </a:solidFill>
              </a:rPr>
              <a:t>Profª  Dra. Gerthrudes Hellena C de Araújo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Dra. Francielly Pessoa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Dra. Marta Célia Feitosa Bezerra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58" name="Google Shape;358;g1b0ceabcf90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g1b0ceabcf90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60" name="Google Shape;360;g1b0ceabcf90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b8948348de_0_67"/>
          <p:cNvSpPr txBox="1">
            <a:spLocks noGrp="1"/>
          </p:cNvSpPr>
          <p:nvPr>
            <p:ph type="title"/>
          </p:nvPr>
        </p:nvSpPr>
        <p:spPr>
          <a:xfrm>
            <a:off x="1618600" y="-19730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Formação do professor de língua e literatura do IFPB: novos caminhos metodológicos para a leitura do texto literário 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g1b8948348de_0_67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19/12/2022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14:00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BETÂNIA PEIXOTO MONTEIRO DA ROCHA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https://meet.google.com/vjk-xgtu-odk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  Girlene Marques Formiga,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Alessandra Gomes Coutinho Ferreira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Cristina Rothier Duarte  -(Secretaria da Educação do Estado da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Paraíba).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25" name="Google Shape;125;g1b8948348de_0_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1b8948348de_0_6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992a504aba_0_0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O GÊNERO ANÚNCIO PUBLICITÁRIO NA SALA DE AULA: uma proposta para o 8º Ano do Ensino Fundamental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g1992a504aba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06/12/2022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13:30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MÁRCIO JOHNSON CRUZ PEREIRA ROLIM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meet.google.com/qfg-dsmf-ajf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Dr. José Moacir Soares da Costa Filho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Profa. Ma. Maria Betânia da Silva Dantas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Dr. Neilson Alves de Medeiros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67" name="Google Shape;367;g1992a504aba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1992a504aba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69" name="Google Shape;369;g1992a504aba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947a28b3b8_0_0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Clássicos Literários para crianças e jovens: possibilidades de leitura de “As Aventuras de Pinóquio"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5" name="Google Shape;375;g1947a28b3b8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21/11/2022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17:00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MARICÉLIA SEBASTIANA DOS SANTOS,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chemeClr val="dk2"/>
                </a:solidFill>
                <a:highlight>
                  <a:schemeClr val="dk1"/>
                </a:highlight>
              </a:rPr>
              <a:t> </a:t>
            </a:r>
            <a:r>
              <a:rPr lang="pt-BR" u="sng">
                <a:solidFill>
                  <a:schemeClr val="dk2"/>
                </a:solidFill>
                <a:highlight>
                  <a:schemeClr val="dk1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https://meet.google.com/jzz-bjgk-jcy</a:t>
            </a:r>
            <a:endParaRPr>
              <a:solidFill>
                <a:schemeClr val="dk2"/>
              </a:solidFill>
              <a:highlight>
                <a:schemeClr val="dk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Girlene Marques Formiga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Francilda Araújo Inácio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Maria Betânia Peixoto Monteiro da Rocha - UFPB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76" name="Google Shape;376;g1947a28b3b8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g1947a28b3b8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78" name="Google Shape;378;g1947a28b3b8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192023957da_0_1"/>
          <p:cNvSpPr txBox="1">
            <a:spLocks noGrp="1"/>
          </p:cNvSpPr>
          <p:nvPr>
            <p:ph type="title"/>
          </p:nvPr>
        </p:nvSpPr>
        <p:spPr>
          <a:xfrm>
            <a:off x="713250" y="0"/>
            <a:ext cx="82008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Desafios do Ensino da Língua Portuguesa para o aluno surdo das séries finais do ensino fundamental II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g192023957da_0_1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18/10/2022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14:00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STÉFANY CARDOSO DO NASCIMENTO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https://meet.google.com/rgh-adpg-eak?hs=122&amp;authuser=0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Aline de Fátima da Silva Araújo Frutuoso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Danúbia Barros Cordeiro Cabral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Jéssica Rodrigues Florêncio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85" name="Google Shape;385;g192023957da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192023957da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4325" y="241975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87" name="Google Shape;387;g192023957da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08663" y="110424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14312cea957_1_8"/>
          <p:cNvSpPr txBox="1">
            <a:spLocks noGrp="1"/>
          </p:cNvSpPr>
          <p:nvPr>
            <p:ph type="title"/>
          </p:nvPr>
        </p:nvSpPr>
        <p:spPr>
          <a:xfrm>
            <a:off x="1618600" y="1807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Educação  inclusiva no ensino de Língua Portuguesa em uma escola de ensino fundamental II em São Francisco – PB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Google Shape;393;g14312cea957_1_8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28/11/2022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16:00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ANDRESSA DA SILVEIRA VASCONCELOS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meet.google.com/bqo-hodw-ccu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José Éric da Paixão Marinho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Michel Pratini Bernardo da Silva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Bruna Costa Silva  - SEECT- 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394" name="Google Shape;394;g14312cea957_1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g14312cea957_1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96" name="Google Shape;396;g14312cea957_1_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693ad8a3b2_0_1"/>
          <p:cNvSpPr txBox="1">
            <a:spLocks noGrp="1"/>
          </p:cNvSpPr>
          <p:nvPr>
            <p:ph type="title"/>
          </p:nvPr>
        </p:nvSpPr>
        <p:spPr>
          <a:xfrm>
            <a:off x="713250" y="0"/>
            <a:ext cx="82008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“Letramento e gêneros textuais no ensino de Língua Portuguesa: uma articulação necessária"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2" name="Google Shape;402;g1693ad8a3b2_0_1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23/09/2022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09:30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SOLANGE DÁRIO GOMES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meet.google.com/yrp-vhuq-puh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Neilson Alves de Medeiros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Leuziedna Dantas Alves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Kelly Sheila Inocêncio Costa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403" name="Google Shape;403;g1693ad8a3b2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0501" y="1539575"/>
            <a:ext cx="1323547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g1693ad8a3b2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4325" y="241975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405" name="Google Shape;405;g1693ad8a3b2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29063" y="14424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398000cc39_0_1"/>
          <p:cNvSpPr txBox="1">
            <a:spLocks noGrp="1"/>
          </p:cNvSpPr>
          <p:nvPr>
            <p:ph type="title"/>
          </p:nvPr>
        </p:nvSpPr>
        <p:spPr>
          <a:xfrm>
            <a:off x="713250" y="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GÊNERO TEXTUAL DOCUMENTÁRIO: um relato de experiência interdisciplinar com foco na utilização de tecnologia em sala de aula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1" name="Google Shape;411;g1398000cc39_0_1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05/09/2022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08:30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ELIDIANE DE ARAÚJO SOUSA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Link</a:t>
            </a:r>
            <a:r>
              <a:rPr lang="pt-BR">
                <a:solidFill>
                  <a:srgbClr val="000000"/>
                </a:solidFill>
              </a:rPr>
              <a:t>: </a:t>
            </a:r>
            <a:r>
              <a:rPr lang="pt-BR">
                <a:solidFill>
                  <a:srgbClr val="000000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meet.google.com/bje-tdys-qkb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Jackelinne Maria de Albuquerque Aragão ( Orientadora)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Iana Daya Cavalcante Facundo Passos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Neilson Alves de Medeiros - IFPB</a:t>
            </a:r>
            <a:endParaRPr sz="2300">
              <a:solidFill>
                <a:srgbClr val="000000"/>
              </a:solidFill>
            </a:endParaRPr>
          </a:p>
        </p:txBody>
      </p:sp>
      <p:pic>
        <p:nvPicPr>
          <p:cNvPr id="412" name="Google Shape;412;g1398000cc39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0501" y="1539575"/>
            <a:ext cx="1323547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g1398000cc39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4900" y="122575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414" name="Google Shape;414;g1398000cc39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29063" y="14424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197a0070ede_0_0"/>
          <p:cNvSpPr txBox="1">
            <a:spLocks noGrp="1"/>
          </p:cNvSpPr>
          <p:nvPr>
            <p:ph type="title"/>
          </p:nvPr>
        </p:nvSpPr>
        <p:spPr>
          <a:xfrm>
            <a:off x="1930050" y="18075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O aplicativo Whatsapp como recurso de letramento digital no contexto do ensino remoto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g197a0070ede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12/12/2022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16:00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FRANCINALDO MONTENEGRO BARBOSA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https://meet.google.com/fjy-xpqr-dmb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Michel Pratini Bernardo da Silva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José Eric da Paixão Marinho 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Mestra Bruna Costa Silva  - SEDEC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421" name="Google Shape;421;g197a0070ede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g197a0070ede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423" name="Google Shape;423;g197a0070ede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b8948348de_0_0"/>
          <p:cNvSpPr txBox="1">
            <a:spLocks noGrp="1"/>
          </p:cNvSpPr>
          <p:nvPr>
            <p:ph type="title"/>
          </p:nvPr>
        </p:nvSpPr>
        <p:spPr>
          <a:xfrm>
            <a:off x="1930050" y="18075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A poesia na formação do leitor</a:t>
            </a:r>
            <a:endParaRPr sz="22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g1b8948348de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14/12/2022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9:30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CÍCERA SOLANGE DOS SANTOS VIEIRA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meet.google.com/cbo-mnhg-hzj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Ana Paula Sousa Silva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Jackelinne Maria de Albuquerque Aragão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Analice Pereira da Silva,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33" name="Google Shape;133;g1b8948348de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b8948348de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35" name="Google Shape;135;g1b8948348de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b8948348de_0_55"/>
          <p:cNvSpPr txBox="1">
            <a:spLocks noGrp="1"/>
          </p:cNvSpPr>
          <p:nvPr>
            <p:ph type="title"/>
          </p:nvPr>
        </p:nvSpPr>
        <p:spPr>
          <a:xfrm>
            <a:off x="1930050" y="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chemeClr val="dk1"/>
                </a:highlight>
                <a:latin typeface="Merriweather"/>
                <a:ea typeface="Merriweather"/>
                <a:cs typeface="Merriweather"/>
                <a:sym typeface="Merriweather"/>
              </a:rPr>
              <a:t>O ensino da língua portuguesa como segunda língua para surdo: uma revisão de literatura acerca das estratégias didáticas</a:t>
            </a: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g1b8948348de_0_55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9:00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LAYS ROBERTA DOS SANTOS CABRAL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meet.google.com/oxe-qitf-jmi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Victor Cavalcanti Mariano -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Danúbia Barros Cordeiro Cabral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Aline de Fátima da Silva Frutuoso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42" name="Google Shape;142;g1b8948348de_0_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b8948348de_0_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44" name="Google Shape;144;g1b8948348de_0_5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9faebe4134_0_0"/>
          <p:cNvSpPr txBox="1">
            <a:spLocks noGrp="1"/>
          </p:cNvSpPr>
          <p:nvPr>
            <p:ph type="title"/>
          </p:nvPr>
        </p:nvSpPr>
        <p:spPr>
          <a:xfrm>
            <a:off x="1618600" y="-87875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EDUCAÇÃO ANTIRRACISTA: uma proposta de leitura do </a:t>
            </a:r>
            <a:r>
              <a:rPr lang="pt-BR" sz="1700" i="1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Diário de Bitita</a:t>
            </a: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, de Carolina Maria de Jesus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g19faebe4134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16/12/2022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10:00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MARIA SIMONE NASCIMENTO ABRANTES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https://meet.google.com/ybe-rwpk-agp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  Maria Analice Pereira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Jackeline Maria de Albuquerque Aragão -IFPB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Maria Leuziedna Dantas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51" name="Google Shape;151;g19faebe4134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19faebe4134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53" name="Google Shape;153;g19faebe4134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a7d1523b96_0_0"/>
          <p:cNvSpPr txBox="1">
            <a:spLocks noGrp="1"/>
          </p:cNvSpPr>
          <p:nvPr>
            <p:ph type="title"/>
          </p:nvPr>
        </p:nvSpPr>
        <p:spPr>
          <a:xfrm>
            <a:off x="1930050" y="-117700"/>
            <a:ext cx="71673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Letramento literário e bullyng na obra de Graciliano Ramos </a:t>
            </a:r>
            <a:endParaRPr sz="20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g1a7d1523b96_0_0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14/12/2022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7:30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HOZANA MORAIS DA SILVA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meet.google.com/kru-omwu-zyw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Eliane Souza da Silva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Ana Paula Sousa Silva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Davi Tatino Filho - IFRN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60" name="Google Shape;160;g1a7d1523b9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a7d1523b96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62" name="Google Shape;162;g1a7d1523b96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31113" y="1364598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b8948348de_0_12"/>
          <p:cNvSpPr txBox="1">
            <a:spLocks noGrp="1"/>
          </p:cNvSpPr>
          <p:nvPr>
            <p:ph type="title"/>
          </p:nvPr>
        </p:nvSpPr>
        <p:spPr>
          <a:xfrm>
            <a:off x="2248425" y="-117700"/>
            <a:ext cx="68490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O ENSINO REMOTO NA ESCOLA PADRE ROMA: alternativas pedagógicas em tempo de pandemia</a:t>
            </a:r>
            <a:r>
              <a:rPr lang="pt-BR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g1b8948348de_0_12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15/12/2022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13:30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EDSON DA SILVA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</a:t>
            </a:r>
            <a:r>
              <a:rPr lang="pt-BR" b="1">
                <a:solidFill>
                  <a:srgbClr val="111111"/>
                </a:solidFill>
              </a:rPr>
              <a:t>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https://meet.google.com/nuu-hkax-hgs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Maria Betânia da Silva Dantas - ( Orientadora)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Josali do Amaral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Prof. Neilson Alves de Medeiros 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69" name="Google Shape;169;g1b8948348de_0_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1b8948348de_0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150" y="29060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71" name="Google Shape;171;g1b8948348de_0_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b614353f16_0_37"/>
          <p:cNvSpPr txBox="1">
            <a:spLocks noGrp="1"/>
          </p:cNvSpPr>
          <p:nvPr>
            <p:ph type="title"/>
          </p:nvPr>
        </p:nvSpPr>
        <p:spPr>
          <a:xfrm>
            <a:off x="1665300" y="260550"/>
            <a:ext cx="7478700" cy="12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11111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    A reforma do ensino médio sob a visão da análise de discurso</a:t>
            </a:r>
            <a:endParaRPr sz="1700">
              <a:solidFill>
                <a:srgbClr val="111111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111111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900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  <a:highlight>
                <a:schemeClr val="dk1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457" algn="just" rtl="0">
              <a:lnSpc>
                <a:spcPct val="143775"/>
              </a:lnSpc>
              <a:spcBef>
                <a:spcPts val="4159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g1b614353f16_0_37"/>
          <p:cNvSpPr txBox="1">
            <a:spLocks noGrp="1"/>
          </p:cNvSpPr>
          <p:nvPr>
            <p:ph type="subTitle" idx="1"/>
          </p:nvPr>
        </p:nvSpPr>
        <p:spPr>
          <a:xfrm>
            <a:off x="713225" y="1364600"/>
            <a:ext cx="7717500" cy="36129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Data:</a:t>
            </a:r>
            <a:r>
              <a:rPr lang="pt-BR">
                <a:solidFill>
                  <a:srgbClr val="000000"/>
                </a:solidFill>
              </a:rPr>
              <a:t> 16/12/2022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Horário</a:t>
            </a:r>
            <a:r>
              <a:rPr lang="pt-BR">
                <a:solidFill>
                  <a:srgbClr val="000000"/>
                </a:solidFill>
              </a:rPr>
              <a:t>: 13:00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Aluno(a)</a:t>
            </a:r>
            <a:r>
              <a:rPr lang="pt-BR">
                <a:solidFill>
                  <a:srgbClr val="000000"/>
                </a:solidFill>
              </a:rPr>
              <a:t>:</a:t>
            </a:r>
            <a:r>
              <a:rPr lang="pt-BR">
                <a:solidFill>
                  <a:srgbClr val="FF00FF"/>
                </a:solidFill>
              </a:rPr>
              <a:t> </a:t>
            </a:r>
            <a:r>
              <a:rPr lang="pt-BR" sz="22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ANA CLÁUDIA CARVALHO LAGO</a:t>
            </a:r>
            <a:endParaRPr sz="2200" b="1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Local: </a:t>
            </a:r>
            <a:r>
              <a:rPr lang="pt-BR" b="1" u="sng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meet.google.com/zmb-fubu-vug</a:t>
            </a:r>
            <a:endParaRPr>
              <a:solidFill>
                <a:srgbClr val="11111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</a:rPr>
              <a:t>Banca examinadora: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  Dr. Lucas Andrade de Morais ( Orientador) -IFPB</a:t>
            </a:r>
            <a:endParaRPr sz="2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Me. Me. Daliane Pereira do Nascimento - IFPB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rgbClr val="000000"/>
                </a:solidFill>
              </a:rPr>
              <a:t>Profª.  Me. André Luiz Souza da Silva  - UFPB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00"/>
              </a:solidFill>
            </a:endParaRPr>
          </a:p>
        </p:txBody>
      </p:sp>
      <p:pic>
        <p:nvPicPr>
          <p:cNvPr id="178" name="Google Shape;178;g1b614353f16_0_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1500" y="1539575"/>
            <a:ext cx="1532550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1b614353f16_0_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0700" y="340350"/>
            <a:ext cx="1077900" cy="107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80" name="Google Shape;180;g1b614353f16_0_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70388" y="1442523"/>
            <a:ext cx="1154075" cy="118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2640</Words>
  <Application>Microsoft Office PowerPoint</Application>
  <PresentationFormat>Apresentação na tela (16:9)</PresentationFormat>
  <Paragraphs>620</Paragraphs>
  <Slides>36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3" baseType="lpstr">
      <vt:lpstr>Times New Roman</vt:lpstr>
      <vt:lpstr>Lato</vt:lpstr>
      <vt:lpstr>Playfair Display</vt:lpstr>
      <vt:lpstr>Merriweather</vt:lpstr>
      <vt:lpstr>Arial</vt:lpstr>
      <vt:lpstr>Roboto</vt:lpstr>
      <vt:lpstr>Blue &amp; Gold</vt:lpstr>
      <vt:lpstr>Curso de Licenciatura em Letras a Distância – IFPB  Defesas de TCC – 2022.2</vt:lpstr>
      <vt:lpstr> O espaço ficcional da casa de Belonísia no romance Torto Arado        </vt:lpstr>
      <vt:lpstr> Formação do professor de língua e literatura do IFPB: novos caminhos metodológicos para a leitura do texto literário       </vt:lpstr>
      <vt:lpstr> A poesia na formação do leitor        </vt:lpstr>
      <vt:lpstr> O ensino da língua portuguesa como segunda língua para surdo: uma revisão de literatura acerca das estratégias didáticas         </vt:lpstr>
      <vt:lpstr> EDUCAÇÃO ANTIRRACISTA: uma proposta de leitura do Diário de Bitita, de Carolina Maria de Jesus      </vt:lpstr>
      <vt:lpstr> Letramento literário e bullyng na obra de Graciliano Ramos         </vt:lpstr>
      <vt:lpstr> O ENSINO REMOTO NA ESCOLA PADRE ROMA: alternativas pedagógicas em tempo de pandemia       </vt:lpstr>
      <vt:lpstr>      A reforma do ensino médio sob a visão da análise de discurso        </vt:lpstr>
      <vt:lpstr> O efeito de sentido causado pelas metáforas nas músicas “ Ouro de tolo” e “ Como vovó já dizia” do artista Raul Seixas no período da ditadura militar no Brasil (1964-1985)       </vt:lpstr>
      <vt:lpstr> Do esquecimento passado à ascensão na contemporaneidade: a voz da resistência na obra de Maria Carolina de Jesus      </vt:lpstr>
      <vt:lpstr> Acervo do PLND literário: formação de leitores no ensino fundamental    </vt:lpstr>
      <vt:lpstr> Identidade e resistência negras na obra O tapete voador, de Cristiane Sobral      </vt:lpstr>
      <vt:lpstr> Reinações de Narizinho, de Monteiro Lobato: a linguagem, o real e o imaginário lobatiano na sala de aula lobatiano na sala de aula”        </vt:lpstr>
      <vt:lpstr> Abordagem do gênero tira nos cadernos do estudante do Projeto Integra - PB     </vt:lpstr>
      <vt:lpstr> A educação do campo e os desafios enfrentados pelos docentes no trabalho com turmas de modelo multianuais      </vt:lpstr>
      <vt:lpstr> Luke, eu sou seu pai: escrita criativa em oficinas de fanfic no ensino médio:          </vt:lpstr>
      <vt:lpstr> A representação da mulher negra nos contos Ana D’avenga, Maria e Duzu Querença de Conceição Evaristo        </vt:lpstr>
      <vt:lpstr> Leitura da adaptação do romance Os miseráveis no 3º ano do ensino médio, por meio do Método Recepcional        </vt:lpstr>
      <vt:lpstr> Da submissão ao empoderamento: a (trans)formação feminina em Niketche, de Paulina Chiziane        </vt:lpstr>
      <vt:lpstr> Oralidade e ensino: uma proposta de sequência didática para o ensino do gênero textual oral debate regrado        </vt:lpstr>
      <vt:lpstr> Era uma vez… literacia familiar no programa Conta pra mim: a concepção de literatura infantil na política nacional e alfabetização:          </vt:lpstr>
      <vt:lpstr>O estudo de gênero na literatura infantil: análise do empoderamento feminino na personagem Emília do Sítio do picapau amarelo      </vt:lpstr>
      <vt:lpstr> “TDIC e o ensino de Língua Portuguesa: as ferramentas virtuais não exclusivas à aprendizagem (FVNexA)”      </vt:lpstr>
      <vt:lpstr>“Do presencial ao virtual: (re)configurações do estágio supervisionado no âmbito do IFPB”       </vt:lpstr>
      <vt:lpstr> “Ensino da Língua Portuguesa para alunos com Transtorno do Espectro Autista (TEA)"        </vt:lpstr>
      <vt:lpstr> Simbologia sagrada e profana em Torto Arado, de Itamar Vieira Júnior         </vt:lpstr>
      <vt:lpstr> Reflexões sobre  acessibilidade arquitetônica para os alunos com  deficiência </vt:lpstr>
      <vt:lpstr> A EDUCAÇÃO LITERÁRIA E FORMAÇÃO DOCENTE: desafios e possibilidades para professores de Língua Portuguesa da modalidade EJA do ensino fundamental II e médio     </vt:lpstr>
      <vt:lpstr> O GÊNERO ANÚNCIO PUBLICITÁRIO NA SALA DE AULA: uma proposta para o 8º Ano do Ensino Fundamental     </vt:lpstr>
      <vt:lpstr> Clássicos Literários para crianças e jovens: possibilidades de leitura de “As Aventuras de Pinóquio"      </vt:lpstr>
      <vt:lpstr> Desafios do Ensino da Língua Portuguesa para o aluno surdo das séries finais do ensino fundamental II    </vt:lpstr>
      <vt:lpstr> Educação  inclusiva no ensino de Língua Portuguesa em uma escola de ensino fundamental II em São Francisco – PB     </vt:lpstr>
      <vt:lpstr> “Letramento e gêneros textuais no ensino de Língua Portuguesa: uma articulação necessária"   </vt:lpstr>
      <vt:lpstr> GÊNERO TEXTUAL DOCUMENTÁRIO: um relato de experiência interdisciplinar com foco na utilização de tecnologia em sala de aula  </vt:lpstr>
      <vt:lpstr> O aplicativo Whatsapp como recurso de letramento digital no contexto do ensino remoto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Licenciatura em Letras a Distância – IFPB  Defesas de TCC – 2022.2</dc:title>
  <dc:creator>marta bezerra</dc:creator>
  <cp:lastModifiedBy>marta bezerra</cp:lastModifiedBy>
  <cp:revision>1</cp:revision>
  <dcterms:modified xsi:type="dcterms:W3CDTF">2023-02-01T18:35:35Z</dcterms:modified>
</cp:coreProperties>
</file>